
<file path=[Content_Types].xml><?xml version="1.0" encoding="utf-8"?>
<Types xmlns="http://schemas.openxmlformats.org/package/2006/content-types">
  <Default Extension="png" ContentType="image/png"/>
  <Default Extension="m4a" ContentType="audio/mp4"/>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261" r:id="rId3"/>
    <p:sldId id="305" r:id="rId4"/>
    <p:sldId id="306" r:id="rId5"/>
    <p:sldId id="307" r:id="rId6"/>
    <p:sldId id="310" r:id="rId7"/>
    <p:sldId id="311" r:id="rId8"/>
    <p:sldId id="308" r:id="rId9"/>
    <p:sldId id="318" r:id="rId10"/>
    <p:sldId id="319" r:id="rId11"/>
    <p:sldId id="321" r:id="rId12"/>
    <p:sldId id="339" r:id="rId13"/>
    <p:sldId id="320" r:id="rId14"/>
    <p:sldId id="322" r:id="rId15"/>
    <p:sldId id="312" r:id="rId16"/>
    <p:sldId id="336" r:id="rId17"/>
    <p:sldId id="313" r:id="rId18"/>
    <p:sldId id="337" r:id="rId19"/>
    <p:sldId id="309" r:id="rId20"/>
    <p:sldId id="323" r:id="rId21"/>
    <p:sldId id="341" r:id="rId22"/>
    <p:sldId id="324" r:id="rId23"/>
    <p:sldId id="328" r:id="rId24"/>
    <p:sldId id="326" r:id="rId25"/>
    <p:sldId id="329" r:id="rId26"/>
    <p:sldId id="330" r:id="rId27"/>
    <p:sldId id="342" r:id="rId28"/>
    <p:sldId id="331" r:id="rId29"/>
    <p:sldId id="325" r:id="rId30"/>
    <p:sldId id="332" r:id="rId31"/>
    <p:sldId id="333" r:id="rId32"/>
    <p:sldId id="334" r:id="rId33"/>
    <p:sldId id="340" r:id="rId34"/>
    <p:sldId id="343" r:id="rId35"/>
    <p:sldId id="260"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onnier, Simone" initials="SS" lastIdx="41" clrIdx="0">
    <p:extLst>
      <p:ext uri="{19B8F6BF-5375-455C-9EA6-DF929625EA0E}">
        <p15:presenceInfo xmlns:p15="http://schemas.microsoft.com/office/powerpoint/2012/main" userId="S-1-5-21-1292428093-879983540-839522115-14768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86747"/>
    <a:srgbClr val="8E8E91"/>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210" autoAdjust="0"/>
    <p:restoredTop sz="94660"/>
  </p:normalViewPr>
  <p:slideViewPr>
    <p:cSldViewPr snapToGrid="0">
      <p:cViewPr varScale="1">
        <p:scale>
          <a:sx n="115" d="100"/>
          <a:sy n="115" d="100"/>
        </p:scale>
        <p:origin x="876" y="108"/>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09D42B-8C6F-1F4D-AC3D-F004A0E4AEF9}" type="datetimeFigureOut">
              <a:rPr lang="en-US" smtClean="0"/>
              <a:t>5/5/2023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830659-FBFC-9E4A-B33E-A6C6F680CC9D}" type="slidenum">
              <a:rPr lang="en-US" smtClean="0"/>
              <a:t>‹#›</a:t>
            </a:fld>
            <a:endParaRPr lang="en-US"/>
          </a:p>
        </p:txBody>
      </p:sp>
    </p:spTree>
    <p:extLst>
      <p:ext uri="{BB962C8B-B14F-4D97-AF65-F5344CB8AC3E}">
        <p14:creationId xmlns:p14="http://schemas.microsoft.com/office/powerpoint/2010/main" val="1463542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4F17C96-7E5F-468F-86BF-D88AED4D5113}" type="datetimeFigureOut">
              <a:rPr lang="en-US" smtClean="0"/>
              <a:t>5/5/2023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8C766F-5BB6-4E57-B723-88F86D4A2602}" type="slidenum">
              <a:rPr lang="en-US" smtClean="0"/>
              <a:t>‹#›</a:t>
            </a:fld>
            <a:endParaRPr lang="en-US"/>
          </a:p>
        </p:txBody>
      </p:sp>
    </p:spTree>
    <p:extLst>
      <p:ext uri="{BB962C8B-B14F-4D97-AF65-F5344CB8AC3E}">
        <p14:creationId xmlns:p14="http://schemas.microsoft.com/office/powerpoint/2010/main" val="33988206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F17C96-7E5F-468F-86BF-D88AED4D5113}" type="datetimeFigureOut">
              <a:rPr lang="en-US" smtClean="0"/>
              <a:t>5/5/2023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8C766F-5BB6-4E57-B723-88F86D4A2602}" type="slidenum">
              <a:rPr lang="en-US" smtClean="0"/>
              <a:t>‹#›</a:t>
            </a:fld>
            <a:endParaRPr lang="en-US"/>
          </a:p>
        </p:txBody>
      </p:sp>
    </p:spTree>
    <p:extLst>
      <p:ext uri="{BB962C8B-B14F-4D97-AF65-F5344CB8AC3E}">
        <p14:creationId xmlns:p14="http://schemas.microsoft.com/office/powerpoint/2010/main" val="5538113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F17C96-7E5F-468F-86BF-D88AED4D5113}" type="datetimeFigureOut">
              <a:rPr lang="en-US" smtClean="0"/>
              <a:t>5/5/2023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8C766F-5BB6-4E57-B723-88F86D4A2602}" type="slidenum">
              <a:rPr lang="en-US" smtClean="0"/>
              <a:t>‹#›</a:t>
            </a:fld>
            <a:endParaRPr lang="en-US"/>
          </a:p>
        </p:txBody>
      </p:sp>
    </p:spTree>
    <p:extLst>
      <p:ext uri="{BB962C8B-B14F-4D97-AF65-F5344CB8AC3E}">
        <p14:creationId xmlns:p14="http://schemas.microsoft.com/office/powerpoint/2010/main" val="654006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F17C96-7E5F-468F-86BF-D88AED4D5113}" type="datetimeFigureOut">
              <a:rPr lang="en-US" smtClean="0"/>
              <a:t>5/5/2023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8C766F-5BB6-4E57-B723-88F86D4A2602}" type="slidenum">
              <a:rPr lang="en-US" smtClean="0"/>
              <a:t>‹#›</a:t>
            </a:fld>
            <a:endParaRPr lang="en-US"/>
          </a:p>
        </p:txBody>
      </p:sp>
    </p:spTree>
    <p:extLst>
      <p:ext uri="{BB962C8B-B14F-4D97-AF65-F5344CB8AC3E}">
        <p14:creationId xmlns:p14="http://schemas.microsoft.com/office/powerpoint/2010/main" val="7106483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4F17C96-7E5F-468F-86BF-D88AED4D5113}" type="datetimeFigureOut">
              <a:rPr lang="en-US" smtClean="0"/>
              <a:t>5/5/2023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8C766F-5BB6-4E57-B723-88F86D4A2602}" type="slidenum">
              <a:rPr lang="en-US" smtClean="0"/>
              <a:t>‹#›</a:t>
            </a:fld>
            <a:endParaRPr lang="en-US"/>
          </a:p>
        </p:txBody>
      </p:sp>
    </p:spTree>
    <p:extLst>
      <p:ext uri="{BB962C8B-B14F-4D97-AF65-F5344CB8AC3E}">
        <p14:creationId xmlns:p14="http://schemas.microsoft.com/office/powerpoint/2010/main" val="3983762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4F17C96-7E5F-468F-86BF-D88AED4D5113}" type="datetimeFigureOut">
              <a:rPr lang="en-US" smtClean="0"/>
              <a:t>5/5/2023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8C766F-5BB6-4E57-B723-88F86D4A2602}" type="slidenum">
              <a:rPr lang="en-US" smtClean="0"/>
              <a:t>‹#›</a:t>
            </a:fld>
            <a:endParaRPr lang="en-US"/>
          </a:p>
        </p:txBody>
      </p:sp>
    </p:spTree>
    <p:extLst>
      <p:ext uri="{BB962C8B-B14F-4D97-AF65-F5344CB8AC3E}">
        <p14:creationId xmlns:p14="http://schemas.microsoft.com/office/powerpoint/2010/main" val="22213645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4F17C96-7E5F-468F-86BF-D88AED4D5113}" type="datetimeFigureOut">
              <a:rPr lang="en-US" smtClean="0"/>
              <a:t>5/5/2023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8C766F-5BB6-4E57-B723-88F86D4A2602}" type="slidenum">
              <a:rPr lang="en-US" smtClean="0"/>
              <a:t>‹#›</a:t>
            </a:fld>
            <a:endParaRPr lang="en-US"/>
          </a:p>
        </p:txBody>
      </p:sp>
    </p:spTree>
    <p:extLst>
      <p:ext uri="{BB962C8B-B14F-4D97-AF65-F5344CB8AC3E}">
        <p14:creationId xmlns:p14="http://schemas.microsoft.com/office/powerpoint/2010/main" val="5626809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4F17C96-7E5F-468F-86BF-D88AED4D5113}" type="datetimeFigureOut">
              <a:rPr lang="en-US" smtClean="0"/>
              <a:t>5/5/2023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8C766F-5BB6-4E57-B723-88F86D4A2602}" type="slidenum">
              <a:rPr lang="en-US" smtClean="0"/>
              <a:t>‹#›</a:t>
            </a:fld>
            <a:endParaRPr lang="en-US"/>
          </a:p>
        </p:txBody>
      </p:sp>
    </p:spTree>
    <p:extLst>
      <p:ext uri="{BB962C8B-B14F-4D97-AF65-F5344CB8AC3E}">
        <p14:creationId xmlns:p14="http://schemas.microsoft.com/office/powerpoint/2010/main" val="12853307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F17C96-7E5F-468F-86BF-D88AED4D5113}" type="datetimeFigureOut">
              <a:rPr lang="en-US" smtClean="0"/>
              <a:t>5/5/2023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8C766F-5BB6-4E57-B723-88F86D4A2602}" type="slidenum">
              <a:rPr lang="en-US" smtClean="0"/>
              <a:t>‹#›</a:t>
            </a:fld>
            <a:endParaRPr lang="en-US"/>
          </a:p>
        </p:txBody>
      </p:sp>
    </p:spTree>
    <p:extLst>
      <p:ext uri="{BB962C8B-B14F-4D97-AF65-F5344CB8AC3E}">
        <p14:creationId xmlns:p14="http://schemas.microsoft.com/office/powerpoint/2010/main" val="2097516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4F17C96-7E5F-468F-86BF-D88AED4D5113}" type="datetimeFigureOut">
              <a:rPr lang="en-US" smtClean="0"/>
              <a:t>5/5/2023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8C766F-5BB6-4E57-B723-88F86D4A2602}" type="slidenum">
              <a:rPr lang="en-US" smtClean="0"/>
              <a:t>‹#›</a:t>
            </a:fld>
            <a:endParaRPr lang="en-US"/>
          </a:p>
        </p:txBody>
      </p:sp>
    </p:spTree>
    <p:extLst>
      <p:ext uri="{BB962C8B-B14F-4D97-AF65-F5344CB8AC3E}">
        <p14:creationId xmlns:p14="http://schemas.microsoft.com/office/powerpoint/2010/main" val="16010571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4F17C96-7E5F-468F-86BF-D88AED4D5113}" type="datetimeFigureOut">
              <a:rPr lang="en-US" smtClean="0"/>
              <a:t>5/5/2023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8C766F-5BB6-4E57-B723-88F86D4A2602}" type="slidenum">
              <a:rPr lang="en-US" smtClean="0"/>
              <a:t>‹#›</a:t>
            </a:fld>
            <a:endParaRPr lang="en-US"/>
          </a:p>
        </p:txBody>
      </p:sp>
    </p:spTree>
    <p:extLst>
      <p:ext uri="{BB962C8B-B14F-4D97-AF65-F5344CB8AC3E}">
        <p14:creationId xmlns:p14="http://schemas.microsoft.com/office/powerpoint/2010/main" val="21380741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F17C96-7E5F-468F-86BF-D88AED4D5113}" type="datetimeFigureOut">
              <a:rPr lang="en-US" smtClean="0"/>
              <a:t>5/5/2023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8C766F-5BB6-4E57-B723-88F86D4A2602}" type="slidenum">
              <a:rPr lang="en-US" smtClean="0"/>
              <a:t>‹#›</a:t>
            </a:fld>
            <a:endParaRPr lang="en-US"/>
          </a:p>
        </p:txBody>
      </p:sp>
    </p:spTree>
    <p:extLst>
      <p:ext uri="{BB962C8B-B14F-4D97-AF65-F5344CB8AC3E}">
        <p14:creationId xmlns:p14="http://schemas.microsoft.com/office/powerpoint/2010/main" val="8076250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jpe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s://www.medicare.gov/drug-coverage-part-d/costs-for-medicare-drug-coverage/costs-in-the-coverage-gap" TargetMode="External"/><Relationship Id="rId5" Type="http://schemas.openxmlformats.org/officeDocument/2006/relationships/image" Target="../media/image4.png"/><Relationship Id="rId4" Type="http://schemas.openxmlformats.org/officeDocument/2006/relationships/image" Target="../media/image3.emf"/></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https://www.medicare.gov/drug-coverage-part-d/costs-for-medicare-drug-coverage/costs-in-the-coverage-gap" TargetMode="External"/><Relationship Id="rId5" Type="http://schemas.openxmlformats.org/officeDocument/2006/relationships/image" Target="../media/image4.png"/><Relationship Id="rId4" Type="http://schemas.openxmlformats.org/officeDocument/2006/relationships/image" Target="../media/image3.emf"/></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emf"/><Relationship Id="rId5" Type="http://schemas.openxmlformats.org/officeDocument/2006/relationships/hyperlink" Target="https://www.medicare.gov/drug-coverage-part-d/what-medicare-part-d-drug-plans-cover" TargetMode="External"/><Relationship Id="rId4" Type="http://schemas.openxmlformats.org/officeDocument/2006/relationships/hyperlink" Target="https://www.medicare.gov/coverage/prescription-drugs-outpatient" TargetMode="Externa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image" Target="../media/image3.emf"/></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image" Target="../media/image3.emf"/></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image" Target="../media/image3.emf"/></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png"/><Relationship Id="rId4" Type="http://schemas.openxmlformats.org/officeDocument/2006/relationships/image" Target="../media/image3.emf"/></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emf"/><Relationship Id="rId5" Type="http://schemas.openxmlformats.org/officeDocument/2006/relationships/image" Target="../media/image6.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png"/><Relationship Id="rId4" Type="http://schemas.openxmlformats.org/officeDocument/2006/relationships/image" Target="../media/image3.emf"/></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png"/><Relationship Id="rId4" Type="http://schemas.openxmlformats.org/officeDocument/2006/relationships/image" Target="../media/image3.em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image" Target="../media/image3.emf"/></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png"/><Relationship Id="rId5" Type="http://schemas.openxmlformats.org/officeDocument/2006/relationships/hyperlink" Target="https://www.cms.gov/Outreach-and-Education/Find-Your-Provider-Type/Employers-and-Unions/Top-5-things-you-need-to-know-about-Medicare-Enrollment" TargetMode="External"/><Relationship Id="rId4" Type="http://schemas.openxmlformats.org/officeDocument/2006/relationships/image" Target="../media/image3.emf"/></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png"/><Relationship Id="rId5" Type="http://schemas.openxmlformats.org/officeDocument/2006/relationships/hyperlink" Target="https://www.medicare.gov/Pubs/pdf/10050-medicare-and-you.pdf" TargetMode="External"/><Relationship Id="rId4" Type="http://schemas.openxmlformats.org/officeDocument/2006/relationships/image" Target="../media/image3.emf"/></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png"/><Relationship Id="rId4" Type="http://schemas.openxmlformats.org/officeDocument/2006/relationships/image" Target="../media/image3.emf"/></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png"/><Relationship Id="rId4" Type="http://schemas.openxmlformats.org/officeDocument/2006/relationships/image" Target="../media/image3.emf"/></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emf"/><Relationship Id="rId5" Type="http://schemas.openxmlformats.org/officeDocument/2006/relationships/hyperlink" Target="https://www.medicare.gov/your-medicare-costs/part-b-costs/part-b-late-enrollment-penalty" TargetMode="External"/><Relationship Id="rId4" Type="http://schemas.openxmlformats.org/officeDocument/2006/relationships/hyperlink" Target="https://www.medicare.gov/basics/costs/medicare-costs" TargetMode="Externa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1.png"/><Relationship Id="rId5" Type="http://schemas.openxmlformats.org/officeDocument/2006/relationships/hyperlink" Target="https://www.medicare.gov/drug-coverage-part-d/costs-for-medicare-drug-coverage/part-d-late-enrollment-penalty" TargetMode="External"/><Relationship Id="rId4" Type="http://schemas.openxmlformats.org/officeDocument/2006/relationships/image" Target="../media/image3.emf"/></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1.png"/><Relationship Id="rId5" Type="http://schemas.openxmlformats.org/officeDocument/2006/relationships/hyperlink" Target="https://www.medicare.gov/your-medicare-costs/get-help-paying-costs/medicare-savings-programs" TargetMode="External"/><Relationship Id="rId4" Type="http://schemas.openxmlformats.org/officeDocument/2006/relationships/image" Target="../media/image3.emf"/></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1.png"/><Relationship Id="rId5" Type="http://schemas.openxmlformats.org/officeDocument/2006/relationships/hyperlink" Target="https://www.medicare.gov/basics/costs/help/drug-costs" TargetMode="External"/><Relationship Id="rId4" Type="http://schemas.openxmlformats.org/officeDocument/2006/relationships/image" Target="../media/image3.emf"/></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1.png"/><Relationship Id="rId4" Type="http://schemas.openxmlformats.org/officeDocument/2006/relationships/image" Target="../media/image3.emf"/></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1.png"/><Relationship Id="rId4" Type="http://schemas.openxmlformats.org/officeDocument/2006/relationships/image" Target="../media/image3.em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image" Target="../media/image3.emf"/></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1.png"/><Relationship Id="rId4" Type="http://schemas.openxmlformats.org/officeDocument/2006/relationships/image" Target="../media/image3.emf"/></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1.png"/><Relationship Id="rId5" Type="http://schemas.openxmlformats.org/officeDocument/2006/relationships/hyperlink" Target="https://www.cms.gov/medicare-medicaid-coordination/medicare-and-medicaid-coordination/medicare-medicaid-coordination-office" TargetMode="External"/><Relationship Id="rId4" Type="http://schemas.openxmlformats.org/officeDocument/2006/relationships/image" Target="../media/image3.emf"/></Relationships>
</file>

<file path=ppt/slides/_rels/slide32.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slideLayout" Target="../slideLayouts/slideLayout2.xml"/><Relationship Id="rId7" Type="http://schemas.openxmlformats.org/officeDocument/2006/relationships/hyperlink" Target="https://www.medicare.gov/basics/get-started-with-medicare/get-more-coverage/joining-a-plan" TargetMode="Externa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hyperlink" Target="https://faq.ssa.gov/en-us/Topic/article/KA-02125" TargetMode="External"/><Relationship Id="rId5" Type="http://schemas.openxmlformats.org/officeDocument/2006/relationships/hyperlink" Target="https://www.medicare.gov/Pubs/pdf/10050-medicare-and-you.pdf" TargetMode="External"/><Relationship Id="rId4" Type="http://schemas.openxmlformats.org/officeDocument/2006/relationships/hyperlink" Target="https://www.medicare.gov/" TargetMode="External"/><Relationship Id="rId9"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1.png"/><Relationship Id="rId4" Type="http://schemas.openxmlformats.org/officeDocument/2006/relationships/image" Target="../media/image3.emf"/></Relationships>
</file>

<file path=ppt/slides/_rels/slide3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2.jpe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image" Target="../media/image3.em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image" Target="../media/image3.emf"/></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image" Target="../media/image3.em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image" Target="../media/image3.emf"/></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image" Target="../media/image3.em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image" Target="../media/image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8091073" cy="6858000"/>
          </a:xfrm>
          <a:prstGeom prst="rect">
            <a:avLst/>
          </a:prstGeom>
          <a:solidFill>
            <a:srgbClr val="8E8E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0" y="942678"/>
            <a:ext cx="12192000" cy="3001568"/>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73931" y="1674674"/>
            <a:ext cx="6745960" cy="1754326"/>
          </a:xfrm>
          <a:prstGeom prst="rect">
            <a:avLst/>
          </a:prstGeom>
          <a:noFill/>
        </p:spPr>
        <p:txBody>
          <a:bodyPr wrap="square" rtlCol="0">
            <a:spAutoFit/>
          </a:bodyPr>
          <a:lstStyle/>
          <a:p>
            <a:pPr algn="ctr"/>
            <a:r>
              <a:rPr lang="en-US" sz="5400" dirty="0">
                <a:solidFill>
                  <a:schemeClr val="bg1"/>
                </a:solidFill>
                <a:latin typeface="Tahoma" panose="020B0604030504040204" pitchFamily="34" charset="0"/>
                <a:ea typeface="Tahoma" panose="020B0604030504040204" pitchFamily="34" charset="0"/>
                <a:cs typeface="Tahoma" panose="020B0604030504040204" pitchFamily="34" charset="0"/>
              </a:rPr>
              <a:t>Navigating the World of Medicare</a:t>
            </a:r>
          </a:p>
        </p:txBody>
      </p:sp>
      <p:sp>
        <p:nvSpPr>
          <p:cNvPr id="10" name="TextBox 9"/>
          <p:cNvSpPr txBox="1"/>
          <p:nvPr/>
        </p:nvSpPr>
        <p:spPr>
          <a:xfrm>
            <a:off x="1208178" y="6217883"/>
            <a:ext cx="3541568" cy="400110"/>
          </a:xfrm>
          <a:prstGeom prst="rect">
            <a:avLst/>
          </a:prstGeom>
          <a:noFill/>
        </p:spPr>
        <p:txBody>
          <a:bodyPr wrap="square" rtlCol="0">
            <a:spAutoFit/>
          </a:body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May 2023</a:t>
            </a:r>
          </a:p>
        </p:txBody>
      </p:sp>
      <p:pic>
        <p:nvPicPr>
          <p:cNvPr id="4" name="Audio 3">
            <a:hlinkClick r:id="" action="ppaction://media"/>
            <a:extLst>
              <a:ext uri="{FF2B5EF4-FFF2-40B4-BE49-F238E27FC236}">
                <a16:creationId xmlns:a16="http://schemas.microsoft.com/office/drawing/2014/main" id="{C7259DCC-D22D-4BB2-8F4E-DF8AA4CE9FA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pic>
        <p:nvPicPr>
          <p:cNvPr id="3" name="Picture 2">
            <a:extLst>
              <a:ext uri="{FF2B5EF4-FFF2-40B4-BE49-F238E27FC236}">
                <a16:creationId xmlns:a16="http://schemas.microsoft.com/office/drawing/2014/main" id="{14460444-E3DB-4A14-955E-C770BFB5F696}"/>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091073" y="1526959"/>
            <a:ext cx="3948527" cy="1902041"/>
          </a:xfrm>
          <a:prstGeom prst="rect">
            <a:avLst/>
          </a:prstGeom>
        </p:spPr>
      </p:pic>
    </p:spTree>
    <p:extLst>
      <p:ext uri="{BB962C8B-B14F-4D97-AF65-F5344CB8AC3E}">
        <p14:creationId xmlns:p14="http://schemas.microsoft.com/office/powerpoint/2010/main" val="364630585"/>
      </p:ext>
    </p:extLst>
  </p:cSld>
  <p:clrMapOvr>
    <a:masterClrMapping/>
  </p:clrMapOvr>
  <mc:AlternateContent xmlns:mc="http://schemas.openxmlformats.org/markup-compatibility/2006" xmlns:p14="http://schemas.microsoft.com/office/powerpoint/2010/main">
    <mc:Choice Requires="p14">
      <p:transition spd="slow" p14:dur="2000" advTm="9738"/>
    </mc:Choice>
    <mc:Fallback xmlns="">
      <p:transition spd="slow" advTm="97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p:cNvSpPr>
            <a:spLocks noGrp="1"/>
          </p:cNvSpPr>
          <p:nvPr>
            <p:ph type="title"/>
          </p:nvPr>
        </p:nvSpPr>
        <p:spPr>
          <a:xfrm>
            <a:off x="472440" y="1"/>
            <a:ext cx="11136086" cy="876692"/>
          </a:xfrm>
        </p:spPr>
        <p:txBody>
          <a:bodyPr>
            <a:normAutofit/>
          </a:bodyPr>
          <a:lstStyle/>
          <a:p>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Medicare Part D Coverage Gap &amp; Donut Hole</a:t>
            </a:r>
          </a:p>
        </p:txBody>
      </p:sp>
      <p:sp>
        <p:nvSpPr>
          <p:cNvPr id="11" name="Content Placeholder 2"/>
          <p:cNvSpPr>
            <a:spLocks noGrp="1"/>
          </p:cNvSpPr>
          <p:nvPr>
            <p:ph idx="1"/>
          </p:nvPr>
        </p:nvSpPr>
        <p:spPr>
          <a:xfrm>
            <a:off x="69909" y="1076966"/>
            <a:ext cx="8785860" cy="5082539"/>
          </a:xfrm>
        </p:spPr>
        <p:txBody>
          <a:bodyPr>
            <a:normAutofit fontScale="92500" lnSpcReduction="10000"/>
          </a:bodyPr>
          <a:lstStyle/>
          <a:p>
            <a:pPr marL="857250" lvl="1" indent="-457200">
              <a:lnSpc>
                <a:spcPct val="100000"/>
              </a:lnSpc>
              <a:buSzPct val="85000"/>
              <a:defRPr/>
            </a:pPr>
            <a:r>
              <a:rPr lang="en-US" sz="26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Most Medicare drug plans have a coverage gap (also called the "donut hole"). </a:t>
            </a:r>
          </a:p>
          <a:p>
            <a:pPr marL="857250" lvl="1" indent="-457200">
              <a:lnSpc>
                <a:spcPct val="100000"/>
              </a:lnSpc>
              <a:buSzPct val="85000"/>
              <a:defRPr/>
            </a:pPr>
            <a:r>
              <a:rPr lang="en-US" sz="26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This means there's a temporary limit on what the drug plan will cover for drugs.</a:t>
            </a:r>
          </a:p>
          <a:p>
            <a:pPr marL="857250" lvl="1" indent="-457200">
              <a:lnSpc>
                <a:spcPct val="100000"/>
              </a:lnSpc>
              <a:buSzPct val="85000"/>
              <a:defRPr/>
            </a:pPr>
            <a:r>
              <a:rPr lang="en-US" sz="26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The coverage gap begins after you and your drug plan have spent a certain amount (which changes each year) for covered drugs. </a:t>
            </a:r>
          </a:p>
          <a:p>
            <a:pPr marL="857250" lvl="1" indent="-457200">
              <a:lnSpc>
                <a:spcPct val="100000"/>
              </a:lnSpc>
              <a:buSzPct val="85000"/>
              <a:defRPr/>
            </a:pPr>
            <a:r>
              <a:rPr lang="en-US" sz="26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Once you and your drug plan have spent the amount, you're in the coverage gap.</a:t>
            </a:r>
          </a:p>
          <a:p>
            <a:pPr marL="1314450" lvl="2" indent="-457200">
              <a:lnSpc>
                <a:spcPct val="100000"/>
              </a:lnSpc>
              <a:buSzPct val="85000"/>
              <a:defRPr/>
            </a:pPr>
            <a:r>
              <a:rPr lang="en-US" sz="22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For 2023, the amount is </a:t>
            </a:r>
            <a:r>
              <a:rPr lang="en-US" sz="22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$4,660</a:t>
            </a:r>
            <a:r>
              <a:rPr lang="en-US" sz="22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a:t>
            </a:r>
          </a:p>
          <a:p>
            <a:pPr marL="857250" lvl="1" indent="-457200">
              <a:lnSpc>
                <a:spcPct val="100000"/>
              </a:lnSpc>
              <a:buSzPct val="85000"/>
              <a:defRPr/>
            </a:pPr>
            <a:r>
              <a:rPr lang="en-US" sz="26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When you are in the coverage gap, for both brand name and generic-covered drugs, you'll pay 25% of the cost of the drug. </a:t>
            </a:r>
          </a:p>
          <a:p>
            <a:endParaRPr lang="en-US" dirty="0">
              <a:solidFill>
                <a:srgbClr val="B86747"/>
              </a:solidFill>
              <a:latin typeface="Franklin Gothic Book" panose="020B0503020102020204" pitchFamily="34" charset="0"/>
            </a:endParaRPr>
          </a:p>
        </p:txBody>
      </p:sp>
      <p:pic>
        <p:nvPicPr>
          <p:cNvPr id="2" name="Picture 1">
            <a:extLst>
              <a:ext uri="{FF2B5EF4-FFF2-40B4-BE49-F238E27FC236}">
                <a16:creationId xmlns:a16="http://schemas.microsoft.com/office/drawing/2014/main" id="{85EE154D-A9E5-8588-E5AF-C67C47FA8985}"/>
              </a:ext>
            </a:extLst>
          </p:cNvPr>
          <p:cNvPicPr>
            <a:picLocks noChangeAspect="1"/>
          </p:cNvPicPr>
          <p:nvPr/>
        </p:nvPicPr>
        <p:blipFill>
          <a:blip r:embed="rId4"/>
          <a:stretch>
            <a:fillRect/>
          </a:stretch>
        </p:blipFill>
        <p:spPr>
          <a:xfrm>
            <a:off x="9520343" y="5960624"/>
            <a:ext cx="1911179" cy="561220"/>
          </a:xfrm>
          <a:prstGeom prst="rect">
            <a:avLst/>
          </a:prstGeom>
        </p:spPr>
      </p:pic>
      <p:pic>
        <p:nvPicPr>
          <p:cNvPr id="3" name="Picture 2">
            <a:extLst>
              <a:ext uri="{FF2B5EF4-FFF2-40B4-BE49-F238E27FC236}">
                <a16:creationId xmlns:a16="http://schemas.microsoft.com/office/drawing/2014/main" id="{F692C82C-B9A5-D09F-2878-356B6574843D}"/>
              </a:ext>
            </a:extLst>
          </p:cNvPr>
          <p:cNvPicPr>
            <a:picLocks noChangeAspect="1"/>
          </p:cNvPicPr>
          <p:nvPr/>
        </p:nvPicPr>
        <p:blipFill>
          <a:blip r:embed="rId5"/>
          <a:stretch>
            <a:fillRect/>
          </a:stretch>
        </p:blipFill>
        <p:spPr>
          <a:xfrm>
            <a:off x="8922058" y="1247436"/>
            <a:ext cx="3065430" cy="2454552"/>
          </a:xfrm>
          <a:prstGeom prst="rect">
            <a:avLst/>
          </a:prstGeom>
        </p:spPr>
      </p:pic>
      <p:sp>
        <p:nvSpPr>
          <p:cNvPr id="5" name="TextBox 4">
            <a:extLst>
              <a:ext uri="{FF2B5EF4-FFF2-40B4-BE49-F238E27FC236}">
                <a16:creationId xmlns:a16="http://schemas.microsoft.com/office/drawing/2014/main" id="{2C58A31B-C9D9-6BE1-9317-0B1891CDDC92}"/>
              </a:ext>
            </a:extLst>
          </p:cNvPr>
          <p:cNvSpPr txBox="1"/>
          <p:nvPr/>
        </p:nvSpPr>
        <p:spPr>
          <a:xfrm>
            <a:off x="108421" y="6359778"/>
            <a:ext cx="105156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1000"/>
              </a:spcBef>
            </a:pPr>
            <a:r>
              <a:rPr lang="en-US" altLang="en-US" sz="1400" b="1" i="1" dirty="0">
                <a:latin typeface="Tahoma"/>
                <a:ea typeface="Tahoma"/>
                <a:cs typeface="Tahoma"/>
              </a:rPr>
              <a:t>Resource</a:t>
            </a:r>
            <a:r>
              <a:rPr lang="en-US" altLang="en-US" sz="1400" dirty="0">
                <a:latin typeface="Tahoma"/>
                <a:ea typeface="Tahoma"/>
                <a:cs typeface="Tahoma"/>
              </a:rPr>
              <a:t>: </a:t>
            </a:r>
            <a:r>
              <a:rPr lang="en-US" altLang="en-US" sz="1400" dirty="0">
                <a:latin typeface="Tahoma"/>
                <a:ea typeface="Tahoma"/>
                <a:cs typeface="Tahoma"/>
                <a:hlinkClick r:id="rId6"/>
              </a:rPr>
              <a:t>https://www.medicare.gov/drug-coverage-part-d/costs-for-medicare-drug-coverage/costs-in-the-coverage-gap</a:t>
            </a:r>
            <a:r>
              <a:rPr lang="en-US" altLang="en-US" sz="1400" dirty="0">
                <a:latin typeface="Tahoma"/>
                <a:ea typeface="Tahoma"/>
                <a:cs typeface="Tahoma"/>
              </a:rPr>
              <a:t> </a:t>
            </a:r>
            <a:endParaRPr lang="en-US" altLang="en-US" sz="1400" dirty="0">
              <a:solidFill>
                <a:srgbClr val="FF0000"/>
              </a:solidFill>
              <a:latin typeface="Tahoma" panose="020B0604030504040204" pitchFamily="34" charset="0"/>
              <a:ea typeface="Tahoma"/>
              <a:cs typeface="Tahoma" panose="020B0604030504040204" pitchFamily="34" charset="0"/>
            </a:endParaRPr>
          </a:p>
          <a:p>
            <a:endParaRPr lang="en-US" sz="1400" dirty="0">
              <a:cs typeface="Calibri" panose="020F0502020204030204"/>
            </a:endParaRPr>
          </a:p>
        </p:txBody>
      </p:sp>
      <p:pic>
        <p:nvPicPr>
          <p:cNvPr id="6" name="Audio 5">
            <a:hlinkClick r:id="" action="ppaction://media"/>
            <a:extLst>
              <a:ext uri="{FF2B5EF4-FFF2-40B4-BE49-F238E27FC236}">
                <a16:creationId xmlns:a16="http://schemas.microsoft.com/office/drawing/2014/main" id="{A405081B-B6FB-4BE5-AA22-F1918A2E5F1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29334213"/>
      </p:ext>
    </p:extLst>
  </p:cSld>
  <p:clrMapOvr>
    <a:masterClrMapping/>
  </p:clrMapOvr>
  <mc:AlternateContent xmlns:mc="http://schemas.openxmlformats.org/markup-compatibility/2006" xmlns:p14="http://schemas.microsoft.com/office/powerpoint/2010/main">
    <mc:Choice Requires="p14">
      <p:transition spd="slow" p14:dur="2000" advTm="54525"/>
    </mc:Choice>
    <mc:Fallback xmlns="">
      <p:transition spd="slow" advTm="545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p:cNvSpPr>
            <a:spLocks noGrp="1"/>
          </p:cNvSpPr>
          <p:nvPr>
            <p:ph type="title"/>
          </p:nvPr>
        </p:nvSpPr>
        <p:spPr>
          <a:xfrm>
            <a:off x="472440" y="1"/>
            <a:ext cx="10515600" cy="876692"/>
          </a:xfrm>
        </p:spPr>
        <p:txBody>
          <a:bodyPr>
            <a:normAutofit/>
          </a:bodyPr>
          <a:lstStyle/>
          <a:p>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Medicare Part D Catastrophic Coverage</a:t>
            </a:r>
          </a:p>
        </p:txBody>
      </p:sp>
      <p:sp>
        <p:nvSpPr>
          <p:cNvPr id="11" name="Content Placeholder 2"/>
          <p:cNvSpPr>
            <a:spLocks noGrp="1"/>
          </p:cNvSpPr>
          <p:nvPr>
            <p:ph idx="1"/>
          </p:nvPr>
        </p:nvSpPr>
        <p:spPr>
          <a:xfrm>
            <a:off x="207397" y="1087307"/>
            <a:ext cx="8407791" cy="4683385"/>
          </a:xfrm>
        </p:spPr>
        <p:txBody>
          <a:bodyPr>
            <a:normAutofit lnSpcReduction="10000"/>
          </a:bodyPr>
          <a:lstStyle/>
          <a:p>
            <a:pPr marL="857250" lvl="1" indent="-457200">
              <a:lnSpc>
                <a:spcPct val="100000"/>
              </a:lnSpc>
              <a:buSzPct val="85000"/>
              <a:defRPr/>
            </a:pPr>
            <a:r>
              <a:rPr lang="en-US" sz="26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The coverage gap also has a dollar limit (which changes each year) that you and your Part D plan together will meet.</a:t>
            </a:r>
          </a:p>
          <a:p>
            <a:pPr marL="1314450" lvl="2" indent="-457200">
              <a:lnSpc>
                <a:spcPct val="100000"/>
              </a:lnSpc>
              <a:buSzPct val="85000"/>
              <a:defRPr/>
            </a:pPr>
            <a:r>
              <a:rPr lang="en-US" sz="22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For 2023, the amount is </a:t>
            </a:r>
            <a:r>
              <a:rPr lang="en-US" sz="22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$7,400</a:t>
            </a:r>
            <a:r>
              <a:rPr lang="en-US" sz="22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a:t>
            </a:r>
          </a:p>
          <a:p>
            <a:pPr marL="857250" lvl="1" indent="-457200">
              <a:lnSpc>
                <a:spcPct val="100000"/>
              </a:lnSpc>
              <a:buSzPct val="85000"/>
              <a:defRPr/>
            </a:pPr>
            <a:r>
              <a:rPr lang="en-US" sz="26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Once you reach that certain amount during the coverage gap, your benefits will change to </a:t>
            </a:r>
            <a:r>
              <a:rPr lang="en-US" sz="2600" u="sng"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catastrophic coverage</a:t>
            </a:r>
            <a:r>
              <a:rPr lang="en-US" sz="26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a:t>
            </a:r>
            <a:endParaRPr lang="en-US" sz="22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a:p>
            <a:pPr marL="857250" lvl="1" indent="-457200">
              <a:lnSpc>
                <a:spcPct val="100000"/>
              </a:lnSpc>
              <a:buSzPct val="85000"/>
              <a:defRPr/>
            </a:pPr>
            <a:r>
              <a:rPr lang="en-US" sz="26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Catastrophic coverage means that you will pay a significantly lower amount for your prescriptions for the remainder of the calendar year. </a:t>
            </a:r>
          </a:p>
          <a:p>
            <a:pPr marL="857250" lvl="1" indent="-457200">
              <a:lnSpc>
                <a:spcPct val="100000"/>
              </a:lnSpc>
              <a:buSzPct val="85000"/>
              <a:defRPr/>
            </a:pPr>
            <a:r>
              <a:rPr lang="en-US" sz="26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Contact your drug plan to obtain the specific amounts.</a:t>
            </a:r>
          </a:p>
          <a:p>
            <a:pPr marL="0" indent="0">
              <a:buNone/>
            </a:pPr>
            <a:endParaRPr lang="en-US" dirty="0">
              <a:solidFill>
                <a:srgbClr val="B86747"/>
              </a:solidFill>
              <a:latin typeface="Franklin Gothic Book" panose="020B0503020102020204" pitchFamily="34" charset="0"/>
            </a:endParaRPr>
          </a:p>
        </p:txBody>
      </p:sp>
      <p:pic>
        <p:nvPicPr>
          <p:cNvPr id="2" name="Picture 1">
            <a:extLst>
              <a:ext uri="{FF2B5EF4-FFF2-40B4-BE49-F238E27FC236}">
                <a16:creationId xmlns:a16="http://schemas.microsoft.com/office/drawing/2014/main" id="{85EE154D-A9E5-8588-E5AF-C67C47FA8985}"/>
              </a:ext>
            </a:extLst>
          </p:cNvPr>
          <p:cNvPicPr>
            <a:picLocks noChangeAspect="1"/>
          </p:cNvPicPr>
          <p:nvPr/>
        </p:nvPicPr>
        <p:blipFill>
          <a:blip r:embed="rId4"/>
          <a:stretch>
            <a:fillRect/>
          </a:stretch>
        </p:blipFill>
        <p:spPr>
          <a:xfrm>
            <a:off x="9520343" y="5960624"/>
            <a:ext cx="1911179" cy="561220"/>
          </a:xfrm>
          <a:prstGeom prst="rect">
            <a:avLst/>
          </a:prstGeom>
        </p:spPr>
      </p:pic>
      <p:pic>
        <p:nvPicPr>
          <p:cNvPr id="3" name="Picture 2">
            <a:extLst>
              <a:ext uri="{FF2B5EF4-FFF2-40B4-BE49-F238E27FC236}">
                <a16:creationId xmlns:a16="http://schemas.microsoft.com/office/drawing/2014/main" id="{F692C82C-B9A5-D09F-2878-356B6574843D}"/>
              </a:ext>
            </a:extLst>
          </p:cNvPr>
          <p:cNvPicPr>
            <a:picLocks noChangeAspect="1"/>
          </p:cNvPicPr>
          <p:nvPr/>
        </p:nvPicPr>
        <p:blipFill>
          <a:blip r:embed="rId5"/>
          <a:stretch>
            <a:fillRect/>
          </a:stretch>
        </p:blipFill>
        <p:spPr>
          <a:xfrm>
            <a:off x="8705136" y="1247436"/>
            <a:ext cx="3181813" cy="2623228"/>
          </a:xfrm>
          <a:prstGeom prst="rect">
            <a:avLst/>
          </a:prstGeom>
        </p:spPr>
      </p:pic>
      <p:sp>
        <p:nvSpPr>
          <p:cNvPr id="5" name="TextBox 4">
            <a:extLst>
              <a:ext uri="{FF2B5EF4-FFF2-40B4-BE49-F238E27FC236}">
                <a16:creationId xmlns:a16="http://schemas.microsoft.com/office/drawing/2014/main" id="{2C58A31B-C9D9-6BE1-9317-0B1891CDDC92}"/>
              </a:ext>
            </a:extLst>
          </p:cNvPr>
          <p:cNvSpPr txBox="1"/>
          <p:nvPr/>
        </p:nvSpPr>
        <p:spPr>
          <a:xfrm>
            <a:off x="108421" y="6359778"/>
            <a:ext cx="105156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i="1" dirty="0">
                <a:latin typeface="Tahoma"/>
                <a:ea typeface="Tahoma"/>
                <a:cs typeface="Tahoma"/>
              </a:rPr>
              <a:t>Resource</a:t>
            </a:r>
            <a:r>
              <a:rPr lang="en-US" sz="1400" dirty="0">
                <a:latin typeface="Tahoma"/>
                <a:ea typeface="Tahoma"/>
                <a:cs typeface="Tahoma"/>
              </a:rPr>
              <a:t>: </a:t>
            </a:r>
            <a:r>
              <a:rPr lang="en-US" sz="1400" dirty="0">
                <a:latin typeface="Tahoma"/>
                <a:ea typeface="Tahoma"/>
                <a:cs typeface="Tahoma"/>
                <a:hlinkClick r:id="rId6"/>
              </a:rPr>
              <a:t>https://www.medicare.gov/drug-coverage-part-d/costs-for-medicare-drug-coverage/costs-in-the-coverage-gap</a:t>
            </a:r>
            <a:endParaRPr lang="en-US" sz="1400" dirty="0">
              <a:cs typeface="Calibri" panose="020F0502020204030204"/>
            </a:endParaRPr>
          </a:p>
        </p:txBody>
      </p:sp>
      <p:pic>
        <p:nvPicPr>
          <p:cNvPr id="7" name="Audio 6">
            <a:hlinkClick r:id="" action="ppaction://media"/>
            <a:extLst>
              <a:ext uri="{FF2B5EF4-FFF2-40B4-BE49-F238E27FC236}">
                <a16:creationId xmlns:a16="http://schemas.microsoft.com/office/drawing/2014/main" id="{6B2514B6-3CC9-4B46-9C09-C27FD9B0144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524122185"/>
      </p:ext>
    </p:extLst>
  </p:cSld>
  <p:clrMapOvr>
    <a:masterClrMapping/>
  </p:clrMapOvr>
  <mc:AlternateContent xmlns:mc="http://schemas.openxmlformats.org/markup-compatibility/2006" xmlns:p14="http://schemas.microsoft.com/office/powerpoint/2010/main">
    <mc:Choice Requires="p14">
      <p:transition spd="slow" p14:dur="2000" advTm="50814"/>
    </mc:Choice>
    <mc:Fallback xmlns="">
      <p:transition spd="slow" advTm="508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472440" y="1"/>
            <a:ext cx="11142198" cy="876692"/>
          </a:xfrm>
        </p:spPr>
        <p:txBody>
          <a:bodyPr>
            <a:normAutofit/>
          </a:bodyPr>
          <a:lstStyle/>
          <a:p>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Medicare Drug Coverage Resources</a:t>
            </a:r>
          </a:p>
        </p:txBody>
      </p:sp>
      <p:sp>
        <p:nvSpPr>
          <p:cNvPr id="11" name="Content Placeholder 2"/>
          <p:cNvSpPr>
            <a:spLocks noGrp="1"/>
          </p:cNvSpPr>
          <p:nvPr>
            <p:ph idx="1"/>
          </p:nvPr>
        </p:nvSpPr>
        <p:spPr>
          <a:xfrm>
            <a:off x="472440" y="1298281"/>
            <a:ext cx="11326836" cy="4427815"/>
          </a:xfrm>
        </p:spPr>
        <p:txBody>
          <a:bodyPr>
            <a:normAutofit/>
          </a:bodyPr>
          <a:lstStyle/>
          <a:p>
            <a:pPr marL="0" indent="0">
              <a:lnSpc>
                <a:spcPct val="80000"/>
              </a:lnSpc>
              <a:spcBef>
                <a:spcPts val="700"/>
              </a:spcBef>
              <a:buNone/>
              <a:defRPr/>
            </a:pPr>
            <a:endParaRPr lang="en-US" altLang="en-US" sz="1800" b="1" dirty="0">
              <a:solidFill>
                <a:schemeClr val="accent2">
                  <a:lumMod val="75000"/>
                </a:schemeClr>
              </a:solidFill>
              <a:latin typeface="Tahoma" panose="020B0604030504040204" pitchFamily="34" charset="0"/>
              <a:sym typeface="Calibri" panose="020F0502020204030204" pitchFamily="34" charset="0"/>
            </a:endParaRPr>
          </a:p>
          <a:p>
            <a:pPr marL="0" indent="0">
              <a:lnSpc>
                <a:spcPct val="80000"/>
              </a:lnSpc>
              <a:spcBef>
                <a:spcPts val="700"/>
              </a:spcBef>
              <a:buNone/>
              <a:defRPr/>
            </a:pPr>
            <a:endParaRPr lang="en-US" altLang="en-US" sz="1800" b="1" dirty="0">
              <a:solidFill>
                <a:schemeClr val="accent2">
                  <a:lumMod val="75000"/>
                </a:schemeClr>
              </a:solidFill>
              <a:latin typeface="Tahoma" panose="020B0604030504040204" pitchFamily="34" charset="0"/>
              <a:sym typeface="Calibri" panose="020F0502020204030204" pitchFamily="34" charset="0"/>
            </a:endParaRPr>
          </a:p>
          <a:p>
            <a:pPr marL="0" indent="0">
              <a:lnSpc>
                <a:spcPct val="80000"/>
              </a:lnSpc>
              <a:spcBef>
                <a:spcPts val="700"/>
              </a:spcBef>
              <a:buNone/>
              <a:defRPr/>
            </a:pPr>
            <a:r>
              <a:rPr lang="en-US" altLang="en-US" sz="1800" b="1" dirty="0">
                <a:solidFill>
                  <a:schemeClr val="accent2">
                    <a:lumMod val="75000"/>
                  </a:schemeClr>
                </a:solidFill>
                <a:latin typeface="Tahoma" panose="020B0604030504040204" pitchFamily="34" charset="0"/>
                <a:sym typeface="Calibri" panose="020F0502020204030204" pitchFamily="34" charset="0"/>
              </a:rPr>
              <a:t>Medicare Part B </a:t>
            </a:r>
            <a:r>
              <a:rPr lang="en-US" altLang="en-US" sz="1800" dirty="0">
                <a:solidFill>
                  <a:schemeClr val="accent2">
                    <a:lumMod val="75000"/>
                  </a:schemeClr>
                </a:solidFill>
                <a:latin typeface="Tahoma" panose="020B0604030504040204" pitchFamily="34" charset="0"/>
                <a:sym typeface="Calibri" panose="020F0502020204030204" pitchFamily="34" charset="0"/>
              </a:rPr>
              <a:t>c</a:t>
            </a:r>
            <a:r>
              <a:rPr lang="en-US" sz="1800" dirty="0">
                <a:solidFill>
                  <a:schemeClr val="accent2">
                    <a:lumMod val="75000"/>
                  </a:schemeClr>
                </a:solidFill>
                <a:latin typeface="Tahoma" panose="020B0604030504040204" pitchFamily="34" charset="0"/>
              </a:rPr>
              <a:t>overs a limited number of outpatient prescription drugs under certain conditions:</a:t>
            </a:r>
            <a:endParaRPr lang="en-US" altLang="en-US" sz="1800" dirty="0">
              <a:solidFill>
                <a:schemeClr val="accent2">
                  <a:lumMod val="75000"/>
                </a:schemeClr>
              </a:solidFill>
              <a:latin typeface="Tahoma" panose="020B0604030504040204" pitchFamily="34" charset="0"/>
              <a:sym typeface="Calibri" panose="020F0502020204030204" pitchFamily="34" charset="0"/>
            </a:endParaRPr>
          </a:p>
          <a:p>
            <a:pPr>
              <a:lnSpc>
                <a:spcPct val="80000"/>
              </a:lnSpc>
              <a:spcBef>
                <a:spcPts val="700"/>
              </a:spcBef>
              <a:defRPr/>
            </a:pPr>
            <a:r>
              <a:rPr lang="en-US" altLang="en-US" sz="1800" dirty="0">
                <a:solidFill>
                  <a:schemeClr val="accent2">
                    <a:lumMod val="75000"/>
                  </a:schemeClr>
                </a:solidFill>
                <a:latin typeface="Tahoma" panose="020B0604030504040204" pitchFamily="34" charset="0"/>
                <a:ea typeface="Tahoma"/>
                <a:cs typeface="Tahoma"/>
                <a:sym typeface="Calibri" panose="020F0502020204030204" pitchFamily="34" charset="0"/>
                <a:hlinkClick r:id="rId4"/>
              </a:rPr>
              <a:t>https://www.medicare.gov/coverage/prescription-drugs-outpatient</a:t>
            </a:r>
            <a:r>
              <a:rPr lang="en-US" altLang="en-US" sz="1800" dirty="0">
                <a:solidFill>
                  <a:schemeClr val="accent2">
                    <a:lumMod val="75000"/>
                  </a:schemeClr>
                </a:solidFill>
                <a:latin typeface="Tahoma" panose="020B0604030504040204" pitchFamily="34" charset="0"/>
                <a:ea typeface="Tahoma"/>
                <a:cs typeface="Tahoma"/>
                <a:sym typeface="Calibri" panose="020F0502020204030204" pitchFamily="34" charset="0"/>
              </a:rPr>
              <a:t> </a:t>
            </a:r>
            <a:endParaRPr lang="en-US" altLang="en-US" sz="1800" dirty="0">
              <a:solidFill>
                <a:schemeClr val="accent2">
                  <a:lumMod val="75000"/>
                </a:schemeClr>
              </a:solidFill>
              <a:latin typeface="Tahoma" panose="020B0604030504040204" pitchFamily="34" charset="0"/>
              <a:ea typeface="Tahoma"/>
              <a:cs typeface="Tahoma"/>
              <a:sym typeface="Calibri" panose="020F0502020204030204" pitchFamily="34" charset="0"/>
              <a:hlinkClick r:id="rId5"/>
            </a:endParaRPr>
          </a:p>
          <a:p>
            <a:pPr marL="0" indent="0">
              <a:lnSpc>
                <a:spcPct val="80000"/>
              </a:lnSpc>
              <a:spcBef>
                <a:spcPts val="700"/>
              </a:spcBef>
              <a:buNone/>
              <a:defRPr/>
            </a:pPr>
            <a:endParaRPr lang="en-US" altLang="en-US" sz="1800" dirty="0">
              <a:solidFill>
                <a:schemeClr val="accent2">
                  <a:lumMod val="75000"/>
                </a:schemeClr>
              </a:solidFill>
              <a:latin typeface="Tahoma" panose="020B0604030504040204" pitchFamily="34" charset="0"/>
              <a:sym typeface="Calibri" panose="020F0502020204030204" pitchFamily="34" charset="0"/>
              <a:hlinkClick r:id="rId5">
                <a:extLst>
                  <a:ext uri="{A12FA001-AC4F-418D-AE19-62706E023703}">
                    <ahyp:hlinkClr xmlns:ahyp="http://schemas.microsoft.com/office/drawing/2018/hyperlinkcolor" xmlns="" val="tx"/>
                  </a:ext>
                </a:extLst>
              </a:hlinkClick>
            </a:endParaRPr>
          </a:p>
          <a:p>
            <a:pPr marL="0" indent="0">
              <a:lnSpc>
                <a:spcPct val="80000"/>
              </a:lnSpc>
              <a:spcBef>
                <a:spcPts val="700"/>
              </a:spcBef>
              <a:buNone/>
              <a:defRPr/>
            </a:pPr>
            <a:r>
              <a:rPr lang="en-US" altLang="en-US" sz="1800" b="1" dirty="0">
                <a:solidFill>
                  <a:schemeClr val="accent2">
                    <a:lumMod val="75000"/>
                  </a:schemeClr>
                </a:solidFill>
                <a:latin typeface="Tahoma" panose="020B0604030504040204" pitchFamily="34" charset="0"/>
                <a:sym typeface="Calibri" panose="020F0502020204030204" pitchFamily="34" charset="0"/>
              </a:rPr>
              <a:t>Medicare Part D</a:t>
            </a:r>
            <a:r>
              <a:rPr lang="en-US" altLang="en-US" sz="1800" dirty="0">
                <a:solidFill>
                  <a:schemeClr val="accent2">
                    <a:lumMod val="75000"/>
                  </a:schemeClr>
                </a:solidFill>
                <a:latin typeface="Tahoma" panose="020B0604030504040204" pitchFamily="34" charset="0"/>
                <a:sym typeface="Calibri" panose="020F0502020204030204" pitchFamily="34" charset="0"/>
              </a:rPr>
              <a:t> </a:t>
            </a:r>
            <a:r>
              <a:rPr lang="en-US" sz="1800" dirty="0">
                <a:solidFill>
                  <a:schemeClr val="accent2">
                    <a:lumMod val="75000"/>
                  </a:schemeClr>
                </a:solidFill>
                <a:latin typeface="Tahoma" panose="020B0604030504040204" pitchFamily="34" charset="0"/>
              </a:rPr>
              <a:t>plans must cover a wide range of prescription drugs that people with Medicare take:</a:t>
            </a:r>
            <a:endParaRPr lang="en-US" altLang="en-US" sz="1800" dirty="0">
              <a:solidFill>
                <a:schemeClr val="accent2">
                  <a:lumMod val="75000"/>
                </a:schemeClr>
              </a:solidFill>
              <a:latin typeface="Tahoma" panose="020B0604030504040204" pitchFamily="34" charset="0"/>
              <a:sym typeface="Calibri" panose="020F0502020204030204" pitchFamily="34" charset="0"/>
              <a:hlinkClick r:id="rId5">
                <a:extLst>
                  <a:ext uri="{A12FA001-AC4F-418D-AE19-62706E023703}">
                    <ahyp:hlinkClr xmlns:ahyp="http://schemas.microsoft.com/office/drawing/2018/hyperlinkcolor" xmlns="" val="tx"/>
                  </a:ext>
                </a:extLst>
              </a:hlinkClick>
            </a:endParaRPr>
          </a:p>
          <a:p>
            <a:pPr>
              <a:lnSpc>
                <a:spcPct val="80000"/>
              </a:lnSpc>
              <a:spcBef>
                <a:spcPts val="700"/>
              </a:spcBef>
              <a:defRPr/>
            </a:pPr>
            <a:r>
              <a:rPr lang="en-US" altLang="en-US" sz="1800" dirty="0">
                <a:solidFill>
                  <a:schemeClr val="accent2">
                    <a:lumMod val="75000"/>
                  </a:schemeClr>
                </a:solidFill>
                <a:latin typeface="Tahoma" panose="020B0604030504040204" pitchFamily="34" charset="0"/>
                <a:ea typeface="Tahoma"/>
                <a:cs typeface="Tahoma"/>
                <a:sym typeface="Calibri" panose="020F0502020204030204" pitchFamily="34" charset="0"/>
                <a:hlinkClick r:id="rId5"/>
              </a:rPr>
              <a:t>https://www.medicare.gov/drug-coverage-part-d/what-medicare-part-d-drug-plans-cover</a:t>
            </a:r>
            <a:r>
              <a:rPr lang="en-US" altLang="en-US" sz="1800" dirty="0">
                <a:solidFill>
                  <a:schemeClr val="accent2">
                    <a:lumMod val="75000"/>
                  </a:schemeClr>
                </a:solidFill>
                <a:latin typeface="Tahoma" panose="020B0604030504040204" pitchFamily="34" charset="0"/>
                <a:ea typeface="Tahoma"/>
                <a:cs typeface="Tahoma"/>
                <a:sym typeface="Calibri" panose="020F0502020204030204" pitchFamily="34" charset="0"/>
              </a:rPr>
              <a:t> </a:t>
            </a:r>
          </a:p>
          <a:p>
            <a:pPr marL="0" indent="0">
              <a:lnSpc>
                <a:spcPct val="80000"/>
              </a:lnSpc>
              <a:spcBef>
                <a:spcPts val="700"/>
              </a:spcBef>
              <a:buNone/>
              <a:defRPr/>
            </a:pPr>
            <a:endParaRPr lang="en-US" altLang="en-US" sz="1800" dirty="0">
              <a:solidFill>
                <a:schemeClr val="accent2">
                  <a:lumMod val="75000"/>
                </a:schemeClr>
              </a:solidFill>
              <a:latin typeface="Tahoma" panose="020B0604030504040204" pitchFamily="34" charset="0"/>
              <a:ea typeface="Tahoma"/>
              <a:cs typeface="Tahoma"/>
              <a:sym typeface="Calibri" panose="020F0502020204030204" pitchFamily="34" charset="0"/>
            </a:endParaRPr>
          </a:p>
          <a:p>
            <a:pPr>
              <a:lnSpc>
                <a:spcPct val="80000"/>
              </a:lnSpc>
              <a:spcBef>
                <a:spcPts val="700"/>
              </a:spcBef>
              <a:defRPr/>
            </a:pPr>
            <a:endParaRPr lang="en-US" altLang="en-US" sz="1800" dirty="0">
              <a:solidFill>
                <a:schemeClr val="accent2">
                  <a:lumMod val="75000"/>
                </a:schemeClr>
              </a:solidFill>
              <a:latin typeface="Tahoma" panose="020B0604030504040204" pitchFamily="34" charset="0"/>
              <a:ea typeface="Tahoma"/>
              <a:cs typeface="Tahoma"/>
              <a:sym typeface="Calibri" panose="020F0502020204030204" pitchFamily="34" charset="0"/>
            </a:endParaRPr>
          </a:p>
          <a:p>
            <a:pPr marL="0" indent="0">
              <a:lnSpc>
                <a:spcPct val="80000"/>
              </a:lnSpc>
              <a:spcBef>
                <a:spcPts val="700"/>
              </a:spcBef>
              <a:buNone/>
              <a:defRPr/>
            </a:pPr>
            <a:endParaRPr lang="en-US" altLang="en-US" sz="1800" dirty="0">
              <a:solidFill>
                <a:schemeClr val="accent2">
                  <a:lumMod val="75000"/>
                </a:schemeClr>
              </a:solidFill>
              <a:latin typeface="Tahoma" panose="020B0604030504040204" pitchFamily="34" charset="0"/>
              <a:ea typeface="Tahoma"/>
              <a:cs typeface="Tahoma"/>
              <a:sym typeface="Calibri" panose="020F0502020204030204" pitchFamily="34" charset="0"/>
            </a:endParaRPr>
          </a:p>
          <a:p>
            <a:pPr marL="0" indent="0">
              <a:lnSpc>
                <a:spcPct val="80000"/>
              </a:lnSpc>
              <a:spcBef>
                <a:spcPts val="700"/>
              </a:spcBef>
              <a:buNone/>
              <a:defRPr/>
            </a:pPr>
            <a:r>
              <a:rPr lang="en-US" sz="1800" dirty="0">
                <a:solidFill>
                  <a:schemeClr val="accent2">
                    <a:lumMod val="75000"/>
                  </a:schemeClr>
                </a:solidFill>
                <a:latin typeface="Tahoma" panose="020B0604030504040204" pitchFamily="34" charset="0"/>
                <a:ea typeface="Tahoma"/>
                <a:cs typeface="Tahoma"/>
              </a:rPr>
              <a:t>If you have a specific coverage question not answered in these website links, contact your Part D plan’s Customer Service number.</a:t>
            </a:r>
            <a:endParaRPr lang="en-US" altLang="en-US" sz="1800" dirty="0">
              <a:solidFill>
                <a:schemeClr val="accent2">
                  <a:lumMod val="75000"/>
                </a:schemeClr>
              </a:solidFill>
              <a:latin typeface="Tahoma" panose="020B0604030504040204" pitchFamily="34" charset="0"/>
              <a:ea typeface="Tahoma"/>
              <a:cs typeface="Tahoma"/>
              <a:sym typeface="Calibri" panose="020F0502020204030204" pitchFamily="34" charset="0"/>
            </a:endParaRPr>
          </a:p>
          <a:p>
            <a:pPr>
              <a:lnSpc>
                <a:spcPct val="80000"/>
              </a:lnSpc>
              <a:spcBef>
                <a:spcPts val="700"/>
              </a:spcBef>
              <a:defRPr/>
            </a:pPr>
            <a:endParaRPr lang="en-US" altLang="en-US" sz="1800" dirty="0">
              <a:solidFill>
                <a:schemeClr val="accent2">
                  <a:lumMod val="75000"/>
                </a:schemeClr>
              </a:solidFill>
              <a:latin typeface="Tahoma" panose="020B0604030504040204" pitchFamily="34" charset="0"/>
              <a:ea typeface="Tahoma"/>
              <a:cs typeface="Tahoma"/>
              <a:sym typeface="Calibri" panose="020F0502020204030204" pitchFamily="34" charset="0"/>
            </a:endParaRPr>
          </a:p>
        </p:txBody>
      </p:sp>
      <p:pic>
        <p:nvPicPr>
          <p:cNvPr id="2" name="Picture 1">
            <a:extLst>
              <a:ext uri="{FF2B5EF4-FFF2-40B4-BE49-F238E27FC236}">
                <a16:creationId xmlns:a16="http://schemas.microsoft.com/office/drawing/2014/main" id="{0DBC8966-BDEE-0058-3449-F8FC41123704}"/>
              </a:ext>
            </a:extLst>
          </p:cNvPr>
          <p:cNvPicPr>
            <a:picLocks noChangeAspect="1"/>
          </p:cNvPicPr>
          <p:nvPr/>
        </p:nvPicPr>
        <p:blipFill>
          <a:blip r:embed="rId6"/>
          <a:stretch>
            <a:fillRect/>
          </a:stretch>
        </p:blipFill>
        <p:spPr>
          <a:xfrm>
            <a:off x="9520343" y="5960624"/>
            <a:ext cx="1911179" cy="561220"/>
          </a:xfrm>
          <a:prstGeom prst="rect">
            <a:avLst/>
          </a:prstGeom>
        </p:spPr>
      </p:pic>
      <p:pic>
        <p:nvPicPr>
          <p:cNvPr id="5" name="Audio 4">
            <a:hlinkClick r:id="" action="ppaction://media"/>
            <a:extLst>
              <a:ext uri="{FF2B5EF4-FFF2-40B4-BE49-F238E27FC236}">
                <a16:creationId xmlns:a16="http://schemas.microsoft.com/office/drawing/2014/main" id="{89C4569A-3FB6-4703-B478-33C4508B7A5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290220959"/>
      </p:ext>
    </p:extLst>
  </p:cSld>
  <p:clrMapOvr>
    <a:masterClrMapping/>
  </p:clrMapOvr>
  <mc:AlternateContent xmlns:mc="http://schemas.openxmlformats.org/markup-compatibility/2006" xmlns:p14="http://schemas.microsoft.com/office/powerpoint/2010/main">
    <mc:Choice Requires="p14">
      <p:transition spd="slow" p14:dur="2000" advTm="23516"/>
    </mc:Choice>
    <mc:Fallback xmlns="">
      <p:transition spd="slow" advTm="235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472440" y="1"/>
            <a:ext cx="10515600" cy="876692"/>
          </a:xfrm>
        </p:spPr>
        <p:txBody>
          <a:bodyPr>
            <a:normAutofit/>
          </a:bodyPr>
          <a:lstStyle/>
          <a:p>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Medicare Supplement Insurance</a:t>
            </a:r>
          </a:p>
        </p:txBody>
      </p:sp>
      <p:sp>
        <p:nvSpPr>
          <p:cNvPr id="11" name="Content Placeholder 2"/>
          <p:cNvSpPr>
            <a:spLocks noGrp="1"/>
          </p:cNvSpPr>
          <p:nvPr>
            <p:ph idx="1"/>
          </p:nvPr>
        </p:nvSpPr>
        <p:spPr>
          <a:xfrm>
            <a:off x="472440" y="1230923"/>
            <a:ext cx="11112919" cy="4884140"/>
          </a:xfrm>
        </p:spPr>
        <p:txBody>
          <a:bodyPr>
            <a:noAutofit/>
          </a:bodyPr>
          <a:lstStyle/>
          <a:p>
            <a:pPr marL="857250" lvl="1" indent="-457200" algn="l">
              <a:lnSpc>
                <a:spcPct val="100000"/>
              </a:lnSpc>
              <a:buSzPct val="85000"/>
              <a:defRPr/>
            </a:pPr>
            <a:r>
              <a:rPr lang="en-US" sz="26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A Medicare Supplement plan is also known as “Medigap.”</a:t>
            </a:r>
          </a:p>
          <a:p>
            <a:pPr marL="857250" lvl="1" indent="-457200" algn="l">
              <a:lnSpc>
                <a:spcPct val="100000"/>
              </a:lnSpc>
              <a:buSzPct val="85000"/>
              <a:defRPr/>
            </a:pPr>
            <a:r>
              <a:rPr lang="en-US" sz="26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It is optional coverage and there is a monthly premium.</a:t>
            </a:r>
          </a:p>
          <a:p>
            <a:pPr marL="857250" lvl="1" indent="-457200">
              <a:lnSpc>
                <a:spcPct val="100000"/>
              </a:lnSpc>
              <a:buSzPct val="85000"/>
              <a:defRPr/>
            </a:pPr>
            <a:r>
              <a:rPr lang="en-US" sz="26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It “fills the gaps” (adds additional coverage) and can help pay some of the remaining health care costs for covered services</a:t>
            </a:r>
            <a:r>
              <a:rPr lang="en-US" dirty="0">
                <a:solidFill>
                  <a:schemeClr val="accent2">
                    <a:lumMod val="75000"/>
                  </a:schemeClr>
                </a:solidFill>
              </a:rPr>
              <a:t> </a:t>
            </a:r>
            <a:r>
              <a:rPr lang="en-US" sz="26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and supplies that Traditional Medicare doesn’t completely pay for. ​</a:t>
            </a:r>
          </a:p>
          <a:p>
            <a:pPr marL="857250" lvl="1" indent="-457200">
              <a:lnSpc>
                <a:spcPct val="100000"/>
              </a:lnSpc>
              <a:buSzPct val="85000"/>
              <a:defRPr/>
            </a:pPr>
            <a:r>
              <a:rPr lang="en-US" sz="26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Medicare Supplement insurance is only used to supplement Traditional Medicare A and B.</a:t>
            </a:r>
          </a:p>
          <a:p>
            <a:pPr marL="857250" lvl="1" indent="-457200" algn="l">
              <a:lnSpc>
                <a:spcPct val="100000"/>
              </a:lnSpc>
              <a:buSzPct val="85000"/>
              <a:defRPr/>
            </a:pPr>
            <a:r>
              <a:rPr lang="en-US" sz="26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It is not needed </a:t>
            </a:r>
            <a:r>
              <a:rPr lang="en-US" sz="2600" u="sng"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and should not be sold to you</a:t>
            </a:r>
            <a:r>
              <a:rPr lang="en-US" sz="26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 if you have a Medicare Advantage plan.</a:t>
            </a:r>
          </a:p>
        </p:txBody>
      </p:sp>
      <p:pic>
        <p:nvPicPr>
          <p:cNvPr id="2" name="Picture 1">
            <a:extLst>
              <a:ext uri="{FF2B5EF4-FFF2-40B4-BE49-F238E27FC236}">
                <a16:creationId xmlns:a16="http://schemas.microsoft.com/office/drawing/2014/main" id="{85EE154D-A9E5-8588-E5AF-C67C47FA8985}"/>
              </a:ext>
            </a:extLst>
          </p:cNvPr>
          <p:cNvPicPr>
            <a:picLocks noChangeAspect="1"/>
          </p:cNvPicPr>
          <p:nvPr/>
        </p:nvPicPr>
        <p:blipFill>
          <a:blip r:embed="rId4"/>
          <a:stretch>
            <a:fillRect/>
          </a:stretch>
        </p:blipFill>
        <p:spPr>
          <a:xfrm>
            <a:off x="9520343" y="5960624"/>
            <a:ext cx="1911179" cy="561220"/>
          </a:xfrm>
          <a:prstGeom prst="rect">
            <a:avLst/>
          </a:prstGeom>
        </p:spPr>
      </p:pic>
      <p:pic>
        <p:nvPicPr>
          <p:cNvPr id="5" name="Audio 4">
            <a:hlinkClick r:id="" action="ppaction://media"/>
            <a:extLst>
              <a:ext uri="{FF2B5EF4-FFF2-40B4-BE49-F238E27FC236}">
                <a16:creationId xmlns:a16="http://schemas.microsoft.com/office/drawing/2014/main" id="{E844DE1F-EFDF-41EB-9353-DA06CEB01B4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68846908"/>
      </p:ext>
    </p:extLst>
  </p:cSld>
  <p:clrMapOvr>
    <a:masterClrMapping/>
  </p:clrMapOvr>
  <mc:AlternateContent xmlns:mc="http://schemas.openxmlformats.org/markup-compatibility/2006" xmlns:p14="http://schemas.microsoft.com/office/powerpoint/2010/main">
    <mc:Choice Requires="p14">
      <p:transition spd="slow" p14:dur="2000" advTm="39689"/>
    </mc:Choice>
    <mc:Fallback xmlns="">
      <p:transition spd="slow" advTm="396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124286" y="64034"/>
            <a:ext cx="10515600" cy="851097"/>
          </a:xfrm>
        </p:spPr>
        <p:txBody>
          <a:bodyPr>
            <a:normAutofit/>
          </a:bodyPr>
          <a:lstStyle/>
          <a:p>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Medicare Options</a:t>
            </a:r>
          </a:p>
        </p:txBody>
      </p:sp>
      <p:sp>
        <p:nvSpPr>
          <p:cNvPr id="2" name="Content Placeholder 1">
            <a:extLst>
              <a:ext uri="{FF2B5EF4-FFF2-40B4-BE49-F238E27FC236}">
                <a16:creationId xmlns:a16="http://schemas.microsoft.com/office/drawing/2014/main" id="{087A776C-1A6B-7254-2FA6-D6B90F0AF4CD}"/>
              </a:ext>
            </a:extLst>
          </p:cNvPr>
          <p:cNvSpPr>
            <a:spLocks noGrp="1"/>
          </p:cNvSpPr>
          <p:nvPr>
            <p:ph sz="half" idx="1"/>
          </p:nvPr>
        </p:nvSpPr>
        <p:spPr>
          <a:xfrm>
            <a:off x="203185" y="1022669"/>
            <a:ext cx="5256581" cy="5397096"/>
          </a:xfrm>
        </p:spPr>
        <p:txBody>
          <a:bodyPr>
            <a:normAutofit fontScale="32500" lnSpcReduction="20000"/>
          </a:bodyPr>
          <a:lstStyle/>
          <a:p>
            <a:pPr marL="0" indent="0" algn="ctr">
              <a:buNone/>
              <a:defRPr/>
            </a:pPr>
            <a:r>
              <a:rPr lang="en-US" sz="6200" b="1" u="sng"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Traditional Medicare    </a:t>
            </a:r>
            <a:endParaRPr lang="en-US" sz="6200" u="sng"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a:p>
            <a:pPr marL="0" indent="0">
              <a:buNone/>
              <a:defRPr/>
            </a:pPr>
            <a:endParaRPr lang="en-US" sz="30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a:p>
            <a:r>
              <a:rPr lang="en-US" altLang="en-US" sz="55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Traditional Medicare includes Medicare Part A (Hospital Insurance) and Part B (Medical Insurance). </a:t>
            </a:r>
          </a:p>
          <a:p>
            <a:endParaRPr lang="en-US" altLang="en-US" sz="55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a:p>
            <a:r>
              <a:rPr lang="en-US" altLang="en-US" sz="55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You can purchase a separate Medicare drug plan to get drug coverage (Part D).</a:t>
            </a:r>
          </a:p>
          <a:p>
            <a:endParaRPr lang="en-US" altLang="en-US" sz="55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a:p>
            <a:r>
              <a:rPr lang="en-US" altLang="en-US" sz="55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Purchasing a Medigap policy is optional. </a:t>
            </a:r>
          </a:p>
          <a:p>
            <a:endParaRPr lang="en-US" altLang="en-US" sz="55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a:p>
            <a:r>
              <a:rPr lang="en-US" altLang="en-US" sz="5500" u="sng"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You can use any doctor or hospital in the U.S. who takes Medicare</a:t>
            </a:r>
            <a:r>
              <a:rPr lang="en-US" altLang="en-US" sz="55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a:t>
            </a:r>
          </a:p>
          <a:p>
            <a:endParaRPr lang="en-US" dirty="0"/>
          </a:p>
        </p:txBody>
      </p:sp>
      <p:sp>
        <p:nvSpPr>
          <p:cNvPr id="3" name="Content Placeholder 2">
            <a:extLst>
              <a:ext uri="{FF2B5EF4-FFF2-40B4-BE49-F238E27FC236}">
                <a16:creationId xmlns:a16="http://schemas.microsoft.com/office/drawing/2014/main" id="{6F3088DB-A3CB-9D52-27F4-E1EE9552FB63}"/>
              </a:ext>
            </a:extLst>
          </p:cNvPr>
          <p:cNvSpPr>
            <a:spLocks noGrp="1"/>
          </p:cNvSpPr>
          <p:nvPr>
            <p:ph sz="half" idx="2"/>
          </p:nvPr>
        </p:nvSpPr>
        <p:spPr>
          <a:xfrm>
            <a:off x="6357519" y="1022669"/>
            <a:ext cx="5476415" cy="5397096"/>
          </a:xfrm>
        </p:spPr>
        <p:txBody>
          <a:bodyPr>
            <a:normAutofit fontScale="32500" lnSpcReduction="20000"/>
          </a:bodyPr>
          <a:lstStyle/>
          <a:p>
            <a:pPr algn="ctr">
              <a:buNone/>
            </a:pPr>
            <a:r>
              <a:rPr lang="en-US" altLang="en-US" sz="6200" b="1" u="sng"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Medicare Advantage Plan </a:t>
            </a:r>
          </a:p>
          <a:p>
            <a:pPr>
              <a:buNone/>
            </a:pPr>
            <a:r>
              <a:rPr lang="en-US" altLang="en-US" sz="55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(also known as Medicare Replacement, or Part C)</a:t>
            </a:r>
          </a:p>
          <a:p>
            <a:pPr>
              <a:defRPr/>
            </a:pPr>
            <a:r>
              <a:rPr lang="en-US" altLang="en-US" sz="55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Medicare Advantage is a Medicare-approved plan offered through a private company that is an alternative to (replaces) Traditional Medicare for your health coverage.</a:t>
            </a:r>
          </a:p>
          <a:p>
            <a:pPr lvl="1">
              <a:defRPr/>
            </a:pPr>
            <a:r>
              <a:rPr lang="en-US" altLang="en-US" sz="55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These plans cover all services that Traditional Medicare Part A, Part B, and a Medigap policy cover.</a:t>
            </a:r>
          </a:p>
          <a:p>
            <a:pPr lvl="1">
              <a:defRPr/>
            </a:pPr>
            <a:r>
              <a:rPr lang="en-US" altLang="en-US" sz="55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Many also include prescription drug coverage (Part D).</a:t>
            </a:r>
          </a:p>
          <a:p>
            <a:pPr>
              <a:defRPr/>
            </a:pPr>
            <a:r>
              <a:rPr lang="en-US" altLang="en-US" sz="55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Medicare Advantage plans are HMOs and PPOs.</a:t>
            </a:r>
          </a:p>
          <a:p>
            <a:pPr>
              <a:defRPr/>
            </a:pPr>
            <a:r>
              <a:rPr lang="en-US" altLang="en-US" sz="5500" u="sng"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You need to use doctors and other health care providers who are in the plan’s network</a:t>
            </a:r>
            <a:r>
              <a:rPr lang="en-US" altLang="en-US" sz="55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a:t>
            </a:r>
          </a:p>
          <a:p>
            <a:pPr>
              <a:defRPr/>
            </a:pPr>
            <a:r>
              <a:rPr lang="en-US" altLang="en-US" sz="55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These plans generally have lower out-of-pocket costs than Traditional Medicare Part A, Part B, Part D, and a Medigap policy.</a:t>
            </a:r>
          </a:p>
          <a:p>
            <a:pPr>
              <a:defRPr/>
            </a:pPr>
            <a:r>
              <a:rPr lang="en-US" altLang="en-US" sz="55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These plans generally offer extra benefits that Traditional Medicare doesn’t include, like vision, hearing, and dental services. </a:t>
            </a:r>
          </a:p>
        </p:txBody>
      </p:sp>
      <p:pic>
        <p:nvPicPr>
          <p:cNvPr id="7" name="Picture 6">
            <a:extLst>
              <a:ext uri="{FF2B5EF4-FFF2-40B4-BE49-F238E27FC236}">
                <a16:creationId xmlns:a16="http://schemas.microsoft.com/office/drawing/2014/main" id="{B06CD6B2-EFB0-1F0C-960A-80DD9262B768}"/>
              </a:ext>
            </a:extLst>
          </p:cNvPr>
          <p:cNvPicPr>
            <a:picLocks noChangeAspect="1"/>
          </p:cNvPicPr>
          <p:nvPr/>
        </p:nvPicPr>
        <p:blipFill>
          <a:blip r:embed="rId4"/>
          <a:stretch>
            <a:fillRect/>
          </a:stretch>
        </p:blipFill>
        <p:spPr>
          <a:xfrm>
            <a:off x="9563011" y="6042721"/>
            <a:ext cx="1911179" cy="561220"/>
          </a:xfrm>
          <a:prstGeom prst="rect">
            <a:avLst/>
          </a:prstGeom>
        </p:spPr>
      </p:pic>
      <p:sp>
        <p:nvSpPr>
          <p:cNvPr id="5" name="TextBox 4">
            <a:extLst>
              <a:ext uri="{FF2B5EF4-FFF2-40B4-BE49-F238E27FC236}">
                <a16:creationId xmlns:a16="http://schemas.microsoft.com/office/drawing/2014/main" id="{25CD6848-1BED-4ABC-9E5B-62245A3D3311}"/>
              </a:ext>
            </a:extLst>
          </p:cNvPr>
          <p:cNvSpPr txBox="1"/>
          <p:nvPr/>
        </p:nvSpPr>
        <p:spPr>
          <a:xfrm>
            <a:off x="5467538" y="3351885"/>
            <a:ext cx="733887" cy="369332"/>
          </a:xfrm>
          <a:prstGeom prst="rect">
            <a:avLst/>
          </a:prstGeom>
          <a:noFill/>
        </p:spPr>
        <p:txBody>
          <a:bodyPr wrap="square" rtlCol="0">
            <a:spAutoFit/>
          </a:bodyPr>
          <a:lstStyle/>
          <a:p>
            <a:r>
              <a:rPr lang="en-US" b="1" dirty="0">
                <a:solidFill>
                  <a:srgbClr val="B86747"/>
                </a:solidFill>
                <a:latin typeface="Tahoma" panose="020B0604030504040204" pitchFamily="34" charset="0"/>
                <a:ea typeface="Tahoma" panose="020B0604030504040204" pitchFamily="34" charset="0"/>
                <a:cs typeface="Tahoma" panose="020B0604030504040204" pitchFamily="34" charset="0"/>
              </a:rPr>
              <a:t>  </a:t>
            </a:r>
            <a:r>
              <a:rPr lang="en-US" b="1" u="sng"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OR</a:t>
            </a:r>
            <a:endParaRPr lang="en-US" u="sng" dirty="0">
              <a:solidFill>
                <a:schemeClr val="accent2">
                  <a:lumMod val="75000"/>
                </a:schemeClr>
              </a:solidFill>
            </a:endParaRPr>
          </a:p>
        </p:txBody>
      </p:sp>
      <p:sp>
        <p:nvSpPr>
          <p:cNvPr id="6" name="Rectangle 5">
            <a:extLst>
              <a:ext uri="{FF2B5EF4-FFF2-40B4-BE49-F238E27FC236}">
                <a16:creationId xmlns:a16="http://schemas.microsoft.com/office/drawing/2014/main" id="{721AB85E-6347-41FA-82B9-7A0E3F336925}"/>
              </a:ext>
            </a:extLst>
          </p:cNvPr>
          <p:cNvSpPr/>
          <p:nvPr/>
        </p:nvSpPr>
        <p:spPr>
          <a:xfrm>
            <a:off x="124286" y="940572"/>
            <a:ext cx="5335480" cy="5020052"/>
          </a:xfrm>
          <a:prstGeom prst="rect">
            <a:avLst/>
          </a:prstGeom>
          <a:noFill/>
          <a:ln>
            <a:solidFill>
              <a:srgbClr val="B867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8F8C715-CAC2-4FB6-99BF-A62281A0C919}"/>
              </a:ext>
            </a:extLst>
          </p:cNvPr>
          <p:cNvSpPr/>
          <p:nvPr/>
        </p:nvSpPr>
        <p:spPr>
          <a:xfrm>
            <a:off x="6201424" y="940572"/>
            <a:ext cx="5632509" cy="5020052"/>
          </a:xfrm>
          <a:prstGeom prst="rect">
            <a:avLst/>
          </a:prstGeom>
          <a:noFill/>
          <a:ln>
            <a:solidFill>
              <a:srgbClr val="B867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Audio 14">
            <a:hlinkClick r:id="" action="ppaction://media"/>
            <a:extLst>
              <a:ext uri="{FF2B5EF4-FFF2-40B4-BE49-F238E27FC236}">
                <a16:creationId xmlns:a16="http://schemas.microsoft.com/office/drawing/2014/main" id="{BBBE463C-9902-47EA-92BD-593F9FEC30A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169959418"/>
      </p:ext>
    </p:extLst>
  </p:cSld>
  <p:clrMapOvr>
    <a:masterClrMapping/>
  </p:clrMapOvr>
  <mc:AlternateContent xmlns:mc="http://schemas.openxmlformats.org/markup-compatibility/2006" xmlns:p14="http://schemas.microsoft.com/office/powerpoint/2010/main">
    <mc:Choice Requires="p14">
      <p:transition spd="slow" p14:dur="2000" advTm="108561"/>
    </mc:Choice>
    <mc:Fallback xmlns="">
      <p:transition spd="slow" advTm="1085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p:cNvSpPr>
            <a:spLocks noGrp="1"/>
          </p:cNvSpPr>
          <p:nvPr>
            <p:ph type="title"/>
          </p:nvPr>
        </p:nvSpPr>
        <p:spPr>
          <a:xfrm>
            <a:off x="472440" y="1"/>
            <a:ext cx="10515600" cy="876692"/>
          </a:xfrm>
        </p:spPr>
        <p:txBody>
          <a:bodyPr>
            <a:normAutofit/>
          </a:bodyPr>
          <a:lstStyle/>
          <a:p>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Medicare Advantage Plans</a:t>
            </a:r>
          </a:p>
        </p:txBody>
      </p:sp>
      <p:sp>
        <p:nvSpPr>
          <p:cNvPr id="11" name="Content Placeholder 2"/>
          <p:cNvSpPr>
            <a:spLocks noGrp="1"/>
          </p:cNvSpPr>
          <p:nvPr>
            <p:ph idx="1"/>
          </p:nvPr>
        </p:nvSpPr>
        <p:spPr>
          <a:xfrm>
            <a:off x="472440" y="1053930"/>
            <a:ext cx="11238914" cy="5171024"/>
          </a:xfrm>
        </p:spPr>
        <p:txBody>
          <a:bodyPr>
            <a:noAutofit/>
          </a:bodyPr>
          <a:lstStyle/>
          <a:p>
            <a:pPr marL="228600" lvl="1">
              <a:lnSpc>
                <a:spcPct val="70000"/>
              </a:lnSpc>
              <a:spcBef>
                <a:spcPts val="1000"/>
              </a:spcBef>
              <a:buSzPct val="85000"/>
              <a:defRPr/>
            </a:pPr>
            <a:r>
              <a:rPr lang="en-US" altLang="en-US" sz="1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If you decide to enroll in a Medicare Advantage plan, take the time to review different companies and plan options.</a:t>
            </a:r>
          </a:p>
          <a:p>
            <a:pPr marL="0" lvl="1" indent="0">
              <a:lnSpc>
                <a:spcPct val="70000"/>
              </a:lnSpc>
              <a:spcBef>
                <a:spcPts val="1000"/>
              </a:spcBef>
              <a:buSzPct val="85000"/>
              <a:buNone/>
              <a:defRPr/>
            </a:pPr>
            <a:endParaRPr lang="en-US" altLang="en-US" sz="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a:p>
            <a:pPr marL="228600" lvl="1">
              <a:lnSpc>
                <a:spcPct val="70000"/>
              </a:lnSpc>
              <a:spcBef>
                <a:spcPts val="1000"/>
              </a:spcBef>
              <a:buSzPct val="85000"/>
              <a:defRPr/>
            </a:pPr>
            <a:r>
              <a:rPr lang="en-US" altLang="en-US" sz="1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Companies who sell Medicare Advantage plans offer mostly Health Maintenance Organization (HMO) plans</a:t>
            </a:r>
          </a:p>
          <a:p>
            <a:pPr marL="0" lvl="1" indent="0">
              <a:lnSpc>
                <a:spcPct val="70000"/>
              </a:lnSpc>
              <a:spcBef>
                <a:spcPts val="1000"/>
              </a:spcBef>
              <a:buSzPct val="85000"/>
              <a:buNone/>
              <a:defRPr/>
            </a:pPr>
            <a:r>
              <a:rPr lang="en-US" altLang="en-US" sz="1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   or Preferred Provider Organization (PPO) plans.</a:t>
            </a:r>
          </a:p>
          <a:p>
            <a:pPr marL="0" lvl="1" indent="0">
              <a:lnSpc>
                <a:spcPct val="70000"/>
              </a:lnSpc>
              <a:spcBef>
                <a:spcPts val="1000"/>
              </a:spcBef>
              <a:buSzPct val="85000"/>
              <a:buNone/>
              <a:defRPr/>
            </a:pPr>
            <a:endParaRPr lang="en-US" altLang="en-US" sz="1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a:p>
            <a:pPr marL="0" lvl="1" indent="0">
              <a:lnSpc>
                <a:spcPct val="70000"/>
              </a:lnSpc>
              <a:spcBef>
                <a:spcPts val="1000"/>
              </a:spcBef>
              <a:buSzPct val="85000"/>
              <a:buNone/>
              <a:defRPr/>
            </a:pPr>
            <a:r>
              <a:rPr lang="en-US" altLang="en-US" sz="1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1800" b="1" u="sng"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HMO</a:t>
            </a:r>
          </a:p>
          <a:p>
            <a:pPr marL="228600" lvl="1">
              <a:lnSpc>
                <a:spcPct val="70000"/>
              </a:lnSpc>
              <a:spcBef>
                <a:spcPts val="1000"/>
              </a:spcBef>
              <a:buSzPct val="85000"/>
              <a:defRPr/>
            </a:pPr>
            <a:r>
              <a:rPr lang="en-US" altLang="en-US" sz="1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You are assigned to a primary care physician </a:t>
            </a:r>
            <a:r>
              <a:rPr lang="en-US" sz="1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who works with the HMO plan and serves as the</a:t>
            </a:r>
          </a:p>
          <a:p>
            <a:pPr marL="0" lvl="1" indent="0">
              <a:lnSpc>
                <a:spcPct val="70000"/>
              </a:lnSpc>
              <a:spcBef>
                <a:spcPts val="1000"/>
              </a:spcBef>
              <a:buSzPct val="85000"/>
              <a:buNone/>
              <a:defRPr/>
            </a:pPr>
            <a:r>
              <a:rPr lang="en-US" sz="1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   “gatekeeper” for all your medical care.</a:t>
            </a:r>
          </a:p>
          <a:p>
            <a:pPr marL="228600" lvl="1">
              <a:lnSpc>
                <a:spcPct val="70000"/>
              </a:lnSpc>
              <a:spcBef>
                <a:spcPts val="1000"/>
              </a:spcBef>
              <a:buSzPct val="85000"/>
              <a:defRPr/>
            </a:pPr>
            <a:endParaRPr lang="en-US" sz="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a:p>
            <a:pPr marL="228600" lvl="1">
              <a:lnSpc>
                <a:spcPct val="70000"/>
              </a:lnSpc>
              <a:spcBef>
                <a:spcPts val="1000"/>
              </a:spcBef>
              <a:buSzPct val="85000"/>
              <a:defRPr/>
            </a:pPr>
            <a:r>
              <a:rPr lang="en-US" sz="1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A primary care physician’s specialty is typically General Practice, Family Practice, or Internal Medicine.</a:t>
            </a:r>
          </a:p>
          <a:p>
            <a:pPr marL="228600" lvl="1">
              <a:lnSpc>
                <a:spcPct val="70000"/>
              </a:lnSpc>
              <a:spcBef>
                <a:spcPts val="1000"/>
              </a:spcBef>
              <a:buSzPct val="85000"/>
              <a:defRPr/>
            </a:pPr>
            <a:endParaRPr lang="en-US" sz="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a:p>
            <a:pPr marL="228600" lvl="1">
              <a:lnSpc>
                <a:spcPct val="70000"/>
              </a:lnSpc>
              <a:spcBef>
                <a:spcPts val="1000"/>
              </a:spcBef>
              <a:buSzPct val="85000"/>
              <a:defRPr/>
            </a:pPr>
            <a:r>
              <a:rPr lang="en-US" sz="1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You are required to seek care within the HMO provider network.</a:t>
            </a:r>
          </a:p>
          <a:p>
            <a:pPr marL="228600" lvl="1">
              <a:lnSpc>
                <a:spcPct val="70000"/>
              </a:lnSpc>
              <a:spcBef>
                <a:spcPts val="1000"/>
              </a:spcBef>
              <a:buSzPct val="85000"/>
              <a:defRPr/>
            </a:pPr>
            <a:endParaRPr lang="en-US" sz="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a:p>
            <a:pPr marL="228600" lvl="1">
              <a:lnSpc>
                <a:spcPct val="70000"/>
              </a:lnSpc>
              <a:spcBef>
                <a:spcPts val="1000"/>
              </a:spcBef>
              <a:buSzPct val="85000"/>
              <a:defRPr/>
            </a:pPr>
            <a:r>
              <a:rPr lang="en-US" sz="1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Referrals to in-network specialists may be required (varies by plan).</a:t>
            </a:r>
          </a:p>
          <a:p>
            <a:pPr marL="228600" lvl="1">
              <a:lnSpc>
                <a:spcPct val="70000"/>
              </a:lnSpc>
              <a:spcBef>
                <a:spcPts val="1000"/>
              </a:spcBef>
              <a:buSzPct val="85000"/>
              <a:defRPr/>
            </a:pPr>
            <a:endParaRPr lang="en-US" sz="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a:p>
            <a:pPr marL="228600" lvl="1">
              <a:lnSpc>
                <a:spcPct val="70000"/>
              </a:lnSpc>
              <a:spcBef>
                <a:spcPts val="1000"/>
              </a:spcBef>
              <a:buSzPct val="85000"/>
              <a:defRPr/>
            </a:pPr>
            <a:r>
              <a:rPr lang="en-US" sz="1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HMOs generally have no out-of-network benefits.</a:t>
            </a:r>
          </a:p>
          <a:p>
            <a:pPr marL="228600" lvl="1">
              <a:lnSpc>
                <a:spcPct val="70000"/>
              </a:lnSpc>
              <a:spcBef>
                <a:spcPts val="1000"/>
              </a:spcBef>
              <a:buSzPct val="85000"/>
              <a:defRPr/>
            </a:pPr>
            <a:endParaRPr lang="en-US" sz="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a:p>
            <a:pPr marL="228600" lvl="1">
              <a:lnSpc>
                <a:spcPct val="70000"/>
              </a:lnSpc>
              <a:spcBef>
                <a:spcPts val="1000"/>
              </a:spcBef>
              <a:buSzPct val="85000"/>
              <a:defRPr/>
            </a:pPr>
            <a:r>
              <a:rPr lang="en-US" altLang="en-US" sz="1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HMOs may have a less expensive monthly premium than a PPO.</a:t>
            </a:r>
          </a:p>
        </p:txBody>
      </p:sp>
      <p:pic>
        <p:nvPicPr>
          <p:cNvPr id="2" name="Picture 1">
            <a:extLst>
              <a:ext uri="{FF2B5EF4-FFF2-40B4-BE49-F238E27FC236}">
                <a16:creationId xmlns:a16="http://schemas.microsoft.com/office/drawing/2014/main" id="{9C127383-7916-85A7-71F2-E2CD492CD756}"/>
              </a:ext>
            </a:extLst>
          </p:cNvPr>
          <p:cNvPicPr>
            <a:picLocks noChangeAspect="1"/>
          </p:cNvPicPr>
          <p:nvPr/>
        </p:nvPicPr>
        <p:blipFill>
          <a:blip r:embed="rId4"/>
          <a:stretch>
            <a:fillRect/>
          </a:stretch>
        </p:blipFill>
        <p:spPr>
          <a:xfrm>
            <a:off x="9520343" y="5960624"/>
            <a:ext cx="1911179" cy="561220"/>
          </a:xfrm>
          <a:prstGeom prst="rect">
            <a:avLst/>
          </a:prstGeom>
        </p:spPr>
      </p:pic>
      <p:pic>
        <p:nvPicPr>
          <p:cNvPr id="7" name="Audio 6">
            <a:hlinkClick r:id="" action="ppaction://media"/>
            <a:extLst>
              <a:ext uri="{FF2B5EF4-FFF2-40B4-BE49-F238E27FC236}">
                <a16:creationId xmlns:a16="http://schemas.microsoft.com/office/drawing/2014/main" id="{3BAEB49D-36DF-4948-9DB9-42DE3C15555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236726711"/>
      </p:ext>
    </p:extLst>
  </p:cSld>
  <p:clrMapOvr>
    <a:masterClrMapping/>
  </p:clrMapOvr>
  <mc:AlternateContent xmlns:mc="http://schemas.openxmlformats.org/markup-compatibility/2006" xmlns:p14="http://schemas.microsoft.com/office/powerpoint/2010/main">
    <mc:Choice Requires="p14">
      <p:transition spd="slow" p14:dur="2000" advTm="62503"/>
    </mc:Choice>
    <mc:Fallback xmlns="">
      <p:transition spd="slow" advTm="625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472440" y="1"/>
            <a:ext cx="10515600" cy="876692"/>
          </a:xfrm>
        </p:spPr>
        <p:txBody>
          <a:bodyPr>
            <a:normAutofit/>
          </a:bodyPr>
          <a:lstStyle/>
          <a:p>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Medicare Advantage Plans</a:t>
            </a:r>
          </a:p>
        </p:txBody>
      </p:sp>
      <p:sp>
        <p:nvSpPr>
          <p:cNvPr id="11" name="Content Placeholder 2"/>
          <p:cNvSpPr>
            <a:spLocks noGrp="1"/>
          </p:cNvSpPr>
          <p:nvPr>
            <p:ph idx="1"/>
          </p:nvPr>
        </p:nvSpPr>
        <p:spPr>
          <a:xfrm>
            <a:off x="472440" y="1053930"/>
            <a:ext cx="11238914" cy="5171024"/>
          </a:xfrm>
        </p:spPr>
        <p:txBody>
          <a:bodyPr>
            <a:noAutofit/>
          </a:bodyPr>
          <a:lstStyle/>
          <a:p>
            <a:pPr marL="0" lvl="1" indent="0">
              <a:lnSpc>
                <a:spcPct val="70000"/>
              </a:lnSpc>
              <a:spcBef>
                <a:spcPts val="1000"/>
              </a:spcBef>
              <a:buSzPct val="85000"/>
              <a:buNone/>
              <a:defRPr/>
            </a:pPr>
            <a:endParaRPr lang="en-US" altLang="en-US" sz="18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marL="0" lvl="1" indent="0">
              <a:lnSpc>
                <a:spcPct val="70000"/>
              </a:lnSpc>
              <a:spcBef>
                <a:spcPts val="1000"/>
              </a:spcBef>
              <a:buSzPct val="85000"/>
              <a:buNone/>
              <a:defRPr/>
            </a:pPr>
            <a:r>
              <a:rPr lang="en-US" alt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					</a:t>
            </a:r>
            <a:r>
              <a:rPr lang="en-US" altLang="en-US" sz="1800" b="1" u="sng"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PPO</a:t>
            </a:r>
          </a:p>
          <a:p>
            <a:pPr marL="0" lvl="1" indent="0">
              <a:lnSpc>
                <a:spcPct val="70000"/>
              </a:lnSpc>
              <a:spcBef>
                <a:spcPts val="1000"/>
              </a:spcBef>
              <a:buSzPct val="85000"/>
              <a:buNone/>
              <a:defRPr/>
            </a:pPr>
            <a:endParaRPr lang="en-US" altLang="en-US" sz="18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a:p>
            <a:pPr marL="228600" lvl="1">
              <a:lnSpc>
                <a:spcPct val="70000"/>
              </a:lnSpc>
              <a:spcBef>
                <a:spcPts val="1000"/>
              </a:spcBef>
              <a:buSzPct val="85000"/>
              <a:defRPr/>
            </a:pPr>
            <a:r>
              <a:rPr lang="en-US" altLang="en-US" sz="1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There is no primary care physician assignment. </a:t>
            </a:r>
          </a:p>
          <a:p>
            <a:pPr marL="228600" lvl="1">
              <a:lnSpc>
                <a:spcPct val="70000"/>
              </a:lnSpc>
              <a:spcBef>
                <a:spcPts val="1000"/>
              </a:spcBef>
              <a:buSzPct val="85000"/>
              <a:defRPr/>
            </a:pPr>
            <a:endParaRPr lang="en-US" altLang="en-US" sz="1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a:p>
            <a:pPr marL="228600" lvl="1">
              <a:lnSpc>
                <a:spcPct val="70000"/>
              </a:lnSpc>
              <a:spcBef>
                <a:spcPts val="1000"/>
              </a:spcBef>
              <a:buSzPct val="85000"/>
              <a:defRPr/>
            </a:pPr>
            <a:r>
              <a:rPr lang="en-US" sz="1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For the highest benefit level, you should seek care within the PPO provider network.</a:t>
            </a:r>
          </a:p>
          <a:p>
            <a:pPr marL="228600" lvl="1">
              <a:lnSpc>
                <a:spcPct val="70000"/>
              </a:lnSpc>
              <a:spcBef>
                <a:spcPts val="1000"/>
              </a:spcBef>
              <a:buSzPct val="85000"/>
              <a:defRPr/>
            </a:pPr>
            <a:endParaRPr lang="en-US" sz="1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a:p>
            <a:pPr marL="228600" lvl="1">
              <a:lnSpc>
                <a:spcPct val="70000"/>
              </a:lnSpc>
              <a:spcBef>
                <a:spcPts val="1000"/>
              </a:spcBef>
              <a:buSzPct val="85000"/>
              <a:defRPr/>
            </a:pPr>
            <a:r>
              <a:rPr lang="en-US" altLang="en-US" sz="1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You can self-refer to in-network primary care or specialist physicians.</a:t>
            </a:r>
          </a:p>
          <a:p>
            <a:pPr marL="228600" lvl="1">
              <a:lnSpc>
                <a:spcPct val="70000"/>
              </a:lnSpc>
              <a:spcBef>
                <a:spcPts val="1000"/>
              </a:spcBef>
              <a:buSzPct val="85000"/>
              <a:defRPr/>
            </a:pPr>
            <a:endParaRPr lang="en-US" altLang="en-US" sz="1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a:p>
            <a:pPr marL="228600" lvl="1">
              <a:lnSpc>
                <a:spcPct val="70000"/>
              </a:lnSpc>
              <a:spcBef>
                <a:spcPts val="1000"/>
              </a:spcBef>
              <a:buSzPct val="85000"/>
              <a:defRPr/>
            </a:pPr>
            <a:r>
              <a:rPr lang="en-US" sz="1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A PPO has out-of-network benefits, which means you can seek care outside the PPO provider network, but at a higher cost (i.e., your co-pay or deductible would be higher than if you seek care within the PPO network).</a:t>
            </a:r>
          </a:p>
          <a:p>
            <a:pPr marL="228600" lvl="1">
              <a:lnSpc>
                <a:spcPct val="70000"/>
              </a:lnSpc>
              <a:spcBef>
                <a:spcPts val="1000"/>
              </a:spcBef>
              <a:buSzPct val="85000"/>
              <a:defRPr/>
            </a:pPr>
            <a:endParaRPr lang="en-US" sz="1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a:p>
            <a:pPr marL="228600" lvl="1">
              <a:lnSpc>
                <a:spcPct val="70000"/>
              </a:lnSpc>
              <a:spcBef>
                <a:spcPts val="1000"/>
              </a:spcBef>
              <a:buSzPct val="85000"/>
              <a:defRPr/>
            </a:pPr>
            <a:r>
              <a:rPr lang="en-US" altLang="en-US" sz="1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PPOs may have a more expensive monthly premium than HMO.</a:t>
            </a:r>
          </a:p>
        </p:txBody>
      </p:sp>
      <p:pic>
        <p:nvPicPr>
          <p:cNvPr id="2" name="Picture 1">
            <a:extLst>
              <a:ext uri="{FF2B5EF4-FFF2-40B4-BE49-F238E27FC236}">
                <a16:creationId xmlns:a16="http://schemas.microsoft.com/office/drawing/2014/main" id="{9C127383-7916-85A7-71F2-E2CD492CD756}"/>
              </a:ext>
            </a:extLst>
          </p:cNvPr>
          <p:cNvPicPr>
            <a:picLocks noChangeAspect="1"/>
          </p:cNvPicPr>
          <p:nvPr/>
        </p:nvPicPr>
        <p:blipFill>
          <a:blip r:embed="rId4"/>
          <a:stretch>
            <a:fillRect/>
          </a:stretch>
        </p:blipFill>
        <p:spPr>
          <a:xfrm>
            <a:off x="9520343" y="5960624"/>
            <a:ext cx="1911179" cy="561220"/>
          </a:xfrm>
          <a:prstGeom prst="rect">
            <a:avLst/>
          </a:prstGeom>
        </p:spPr>
      </p:pic>
      <p:pic>
        <p:nvPicPr>
          <p:cNvPr id="7" name="Audio 6">
            <a:hlinkClick r:id="" action="ppaction://media"/>
            <a:extLst>
              <a:ext uri="{FF2B5EF4-FFF2-40B4-BE49-F238E27FC236}">
                <a16:creationId xmlns:a16="http://schemas.microsoft.com/office/drawing/2014/main" id="{1C9B494B-D0CC-4CC8-877C-807EB040978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068161889"/>
      </p:ext>
    </p:extLst>
  </p:cSld>
  <p:clrMapOvr>
    <a:masterClrMapping/>
  </p:clrMapOvr>
  <mc:AlternateContent xmlns:mc="http://schemas.openxmlformats.org/markup-compatibility/2006" xmlns:p14="http://schemas.microsoft.com/office/powerpoint/2010/main">
    <mc:Choice Requires="p14">
      <p:transition spd="slow" p14:dur="2000" advTm="52640"/>
    </mc:Choice>
    <mc:Fallback xmlns="">
      <p:transition spd="slow" advTm="526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472440" y="1"/>
            <a:ext cx="11247120" cy="876692"/>
          </a:xfrm>
        </p:spPr>
        <p:txBody>
          <a:bodyPr>
            <a:normAutofit/>
          </a:bodyPr>
          <a:lstStyle/>
          <a:p>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Traditional Medicare vs. Medicare Advantage</a:t>
            </a:r>
          </a:p>
        </p:txBody>
      </p:sp>
      <p:sp>
        <p:nvSpPr>
          <p:cNvPr id="11" name="Content Placeholder 2"/>
          <p:cNvSpPr>
            <a:spLocks noGrp="1"/>
          </p:cNvSpPr>
          <p:nvPr>
            <p:ph idx="1"/>
          </p:nvPr>
        </p:nvSpPr>
        <p:spPr>
          <a:xfrm>
            <a:off x="472440" y="1125414"/>
            <a:ext cx="11230122" cy="5397305"/>
          </a:xfrm>
        </p:spPr>
        <p:txBody>
          <a:bodyPr/>
          <a:lstStyle/>
          <a:p>
            <a:pPr marL="0" indent="0" algn="ctr">
              <a:buNone/>
            </a:pPr>
            <a:r>
              <a:rPr lang="en-US" sz="2400" b="1" u="sng"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Reminder: You are covered under one Medicare plan only.</a:t>
            </a:r>
          </a:p>
          <a:p>
            <a:pPr marL="0" indent="0" algn="l">
              <a:buNone/>
              <a:defRPr/>
            </a:pPr>
            <a:endParaRPr lang="en-US" sz="24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8">
            <a:extLst>
              <a:ext uri="{FF2B5EF4-FFF2-40B4-BE49-F238E27FC236}">
                <a16:creationId xmlns:a16="http://schemas.microsoft.com/office/drawing/2014/main" id="{D069EBFB-1010-D3FD-489C-5BEE5D5EE6F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80" t="1929" r="1333" b="3863"/>
          <a:stretch/>
        </p:blipFill>
        <p:spPr bwMode="auto">
          <a:xfrm>
            <a:off x="1180074" y="3054024"/>
            <a:ext cx="4689920" cy="261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B7A861E0-F42E-D534-E25A-DB32039DAF6C}"/>
              </a:ext>
            </a:extLst>
          </p:cNvPr>
          <p:cNvPicPr>
            <a:picLocks noChangeAspect="1"/>
          </p:cNvPicPr>
          <p:nvPr/>
        </p:nvPicPr>
        <p:blipFill rotWithShape="1">
          <a:blip r:embed="rId5"/>
          <a:srcRect l="3112" t="7388" r="3294" b="3200"/>
          <a:stretch/>
        </p:blipFill>
        <p:spPr>
          <a:xfrm>
            <a:off x="6973896" y="2994374"/>
            <a:ext cx="4457626" cy="2738212"/>
          </a:xfrm>
          <a:prstGeom prst="rect">
            <a:avLst/>
          </a:prstGeom>
        </p:spPr>
      </p:pic>
      <p:sp>
        <p:nvSpPr>
          <p:cNvPr id="7" name="TextBox 6">
            <a:extLst>
              <a:ext uri="{FF2B5EF4-FFF2-40B4-BE49-F238E27FC236}">
                <a16:creationId xmlns:a16="http://schemas.microsoft.com/office/drawing/2014/main" id="{3BAD63AF-7CE7-69CE-FCB1-666A58081ABD}"/>
              </a:ext>
            </a:extLst>
          </p:cNvPr>
          <p:cNvSpPr txBox="1"/>
          <p:nvPr/>
        </p:nvSpPr>
        <p:spPr>
          <a:xfrm>
            <a:off x="1250432" y="1698597"/>
            <a:ext cx="4404361" cy="830997"/>
          </a:xfrm>
          <a:prstGeom prst="rect">
            <a:avLst/>
          </a:prstGeom>
          <a:noFill/>
        </p:spPr>
        <p:txBody>
          <a:bodyPr wrap="square" rtlCol="0">
            <a:spAutoFit/>
          </a:bodyPr>
          <a:lstStyle/>
          <a:p>
            <a:pPr algn="ctr">
              <a:defRPr/>
            </a:pPr>
            <a:r>
              <a:rPr lang="en-US" sz="2400" b="1" u="sng"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Traditional Medicare</a:t>
            </a:r>
          </a:p>
          <a:p>
            <a:pPr algn="ctr">
              <a:defRPr/>
            </a:pPr>
            <a:r>
              <a:rPr lang="en-US" sz="24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(Red, white, and blue card)</a:t>
            </a:r>
          </a:p>
        </p:txBody>
      </p:sp>
      <p:sp>
        <p:nvSpPr>
          <p:cNvPr id="8" name="TextBox 7">
            <a:extLst>
              <a:ext uri="{FF2B5EF4-FFF2-40B4-BE49-F238E27FC236}">
                <a16:creationId xmlns:a16="http://schemas.microsoft.com/office/drawing/2014/main" id="{4ACEB4D4-6B3C-1529-CAA9-1B3F71BF0B65}"/>
              </a:ext>
            </a:extLst>
          </p:cNvPr>
          <p:cNvSpPr txBox="1"/>
          <p:nvPr/>
        </p:nvSpPr>
        <p:spPr>
          <a:xfrm>
            <a:off x="6322006" y="1698597"/>
            <a:ext cx="5556152" cy="1200329"/>
          </a:xfrm>
          <a:prstGeom prst="rect">
            <a:avLst/>
          </a:prstGeom>
          <a:noFill/>
        </p:spPr>
        <p:txBody>
          <a:bodyPr wrap="square" rtlCol="0">
            <a:spAutoFit/>
          </a:bodyPr>
          <a:lstStyle/>
          <a:p>
            <a:pPr algn="ctr">
              <a:defRPr/>
            </a:pPr>
            <a:r>
              <a:rPr lang="en-US" sz="2400" b="1" u="sng"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Part C</a:t>
            </a:r>
            <a:r>
              <a:rPr lang="en-US" sz="24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 </a:t>
            </a:r>
          </a:p>
          <a:p>
            <a:pPr algn="ctr">
              <a:defRPr/>
            </a:pPr>
            <a:r>
              <a:rPr lang="en-US" sz="2400" b="1" u="sng"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a Medicare Advantage Plan</a:t>
            </a:r>
            <a:r>
              <a:rPr lang="en-US" sz="24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 </a:t>
            </a:r>
          </a:p>
          <a:p>
            <a:pPr algn="ctr">
              <a:defRPr/>
            </a:pPr>
            <a:r>
              <a:rPr lang="en-US" sz="24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(HMOs and PPOs)</a:t>
            </a:r>
          </a:p>
        </p:txBody>
      </p:sp>
      <p:pic>
        <p:nvPicPr>
          <p:cNvPr id="9" name="Picture 8">
            <a:extLst>
              <a:ext uri="{FF2B5EF4-FFF2-40B4-BE49-F238E27FC236}">
                <a16:creationId xmlns:a16="http://schemas.microsoft.com/office/drawing/2014/main" id="{DB0328BD-C513-E19C-B7D0-38EC43791073}"/>
              </a:ext>
            </a:extLst>
          </p:cNvPr>
          <p:cNvPicPr>
            <a:picLocks noChangeAspect="1"/>
          </p:cNvPicPr>
          <p:nvPr/>
        </p:nvPicPr>
        <p:blipFill>
          <a:blip r:embed="rId6"/>
          <a:stretch>
            <a:fillRect/>
          </a:stretch>
        </p:blipFill>
        <p:spPr>
          <a:xfrm>
            <a:off x="9520343" y="5960624"/>
            <a:ext cx="1911179" cy="561220"/>
          </a:xfrm>
          <a:prstGeom prst="rect">
            <a:avLst/>
          </a:prstGeom>
        </p:spPr>
      </p:pic>
      <p:sp>
        <p:nvSpPr>
          <p:cNvPr id="12" name="TextBox 11">
            <a:extLst>
              <a:ext uri="{FF2B5EF4-FFF2-40B4-BE49-F238E27FC236}">
                <a16:creationId xmlns:a16="http://schemas.microsoft.com/office/drawing/2014/main" id="{0DF2E06F-4E3D-4C92-9F50-D3A50003A765}"/>
              </a:ext>
            </a:extLst>
          </p:cNvPr>
          <p:cNvSpPr txBox="1"/>
          <p:nvPr/>
        </p:nvSpPr>
        <p:spPr>
          <a:xfrm>
            <a:off x="6012467" y="4132647"/>
            <a:ext cx="818955" cy="461665"/>
          </a:xfrm>
          <a:prstGeom prst="rect">
            <a:avLst/>
          </a:prstGeom>
          <a:noFill/>
        </p:spPr>
        <p:txBody>
          <a:bodyPr wrap="square" rtlCol="0">
            <a:spAutoFit/>
          </a:bodyPr>
          <a:lstStyle/>
          <a:p>
            <a:r>
              <a:rPr lang="en-US" sz="2400" b="1" dirty="0">
                <a:solidFill>
                  <a:srgbClr val="B86747"/>
                </a:solidFill>
                <a:latin typeface="Tahoma" panose="020B0604030504040204" pitchFamily="34" charset="0"/>
                <a:ea typeface="Tahoma" panose="020B0604030504040204" pitchFamily="34" charset="0"/>
                <a:cs typeface="Tahoma" panose="020B0604030504040204" pitchFamily="34" charset="0"/>
              </a:rPr>
              <a:t> </a:t>
            </a:r>
            <a:r>
              <a:rPr lang="en-US" sz="2400" b="1" u="sng" dirty="0">
                <a:solidFill>
                  <a:srgbClr val="B86747"/>
                </a:solidFill>
                <a:latin typeface="Tahoma" panose="020B0604030504040204" pitchFamily="34" charset="0"/>
                <a:ea typeface="Tahoma" panose="020B0604030504040204" pitchFamily="34" charset="0"/>
                <a:cs typeface="Tahoma" panose="020B0604030504040204" pitchFamily="34" charset="0"/>
              </a:rPr>
              <a:t>OR</a:t>
            </a:r>
            <a:endParaRPr lang="en-US" sz="2400" u="sng" dirty="0"/>
          </a:p>
        </p:txBody>
      </p:sp>
      <p:pic>
        <p:nvPicPr>
          <p:cNvPr id="3" name="Audio 2">
            <a:hlinkClick r:id="" action="ppaction://media"/>
            <a:extLst>
              <a:ext uri="{FF2B5EF4-FFF2-40B4-BE49-F238E27FC236}">
                <a16:creationId xmlns:a16="http://schemas.microsoft.com/office/drawing/2014/main" id="{67096AE8-F6C8-4BB5-A61A-8A6A5E08281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386210173"/>
      </p:ext>
    </p:extLst>
  </p:cSld>
  <p:clrMapOvr>
    <a:masterClrMapping/>
  </p:clrMapOvr>
  <mc:AlternateContent xmlns:mc="http://schemas.openxmlformats.org/markup-compatibility/2006" xmlns:p14="http://schemas.microsoft.com/office/powerpoint/2010/main">
    <mc:Choice Requires="p14">
      <p:transition spd="slow" p14:dur="2000" advTm="35203"/>
    </mc:Choice>
    <mc:Fallback xmlns="">
      <p:transition spd="slow" advTm="352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472440" y="1"/>
            <a:ext cx="11658600" cy="876692"/>
          </a:xfrm>
        </p:spPr>
        <p:txBody>
          <a:bodyPr>
            <a:noAutofit/>
          </a:bodyPr>
          <a:lstStyle/>
          <a:p>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What works best for you, and what is most important to you?</a:t>
            </a:r>
          </a:p>
        </p:txBody>
      </p:sp>
      <p:pic>
        <p:nvPicPr>
          <p:cNvPr id="2" name="Picture 1">
            <a:extLst>
              <a:ext uri="{FF2B5EF4-FFF2-40B4-BE49-F238E27FC236}">
                <a16:creationId xmlns:a16="http://schemas.microsoft.com/office/drawing/2014/main" id="{0DBC8966-BDEE-0058-3449-F8FC41123704}"/>
              </a:ext>
            </a:extLst>
          </p:cNvPr>
          <p:cNvPicPr>
            <a:picLocks noChangeAspect="1"/>
          </p:cNvPicPr>
          <p:nvPr/>
        </p:nvPicPr>
        <p:blipFill>
          <a:blip r:embed="rId4"/>
          <a:stretch>
            <a:fillRect/>
          </a:stretch>
        </p:blipFill>
        <p:spPr>
          <a:xfrm>
            <a:off x="9520343" y="5960624"/>
            <a:ext cx="1911179" cy="561220"/>
          </a:xfrm>
          <a:prstGeom prst="rect">
            <a:avLst/>
          </a:prstGeom>
        </p:spPr>
      </p:pic>
      <p:sp>
        <p:nvSpPr>
          <p:cNvPr id="8" name="Rectangle 3">
            <a:extLst>
              <a:ext uri="{FF2B5EF4-FFF2-40B4-BE49-F238E27FC236}">
                <a16:creationId xmlns:a16="http://schemas.microsoft.com/office/drawing/2014/main" id="{1E8EE0B8-C532-4BE5-9505-930FA5316248}"/>
              </a:ext>
            </a:extLst>
          </p:cNvPr>
          <p:cNvSpPr txBox="1">
            <a:spLocks noGrp="1" noChangeArrowheads="1"/>
          </p:cNvSpPr>
          <p:nvPr>
            <p:ph idx="1"/>
          </p:nvPr>
        </p:nvSpPr>
        <p:spPr bwMode="auto">
          <a:xfrm>
            <a:off x="492252" y="895373"/>
            <a:ext cx="9983680" cy="5067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norm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048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049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5621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193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4765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337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3909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481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80000"/>
              </a:lnSpc>
              <a:spcBef>
                <a:spcPts val="800"/>
              </a:spcBef>
              <a:buFont typeface="Arial" panose="020B0604020202020204" pitchFamily="34" charset="0"/>
              <a:buNone/>
            </a:pPr>
            <a:r>
              <a:rPr lang="en-US" altLang="en-US" sz="1600" dirty="0">
                <a:latin typeface="Tahoma" panose="020B0604030504040204" pitchFamily="34" charset="0"/>
                <a:sym typeface="Calibri" panose="020F0502020204030204" pitchFamily="34" charset="0"/>
              </a:rPr>
              <a:t> </a:t>
            </a:r>
            <a:endParaRPr lang="en-US" altLang="en-US" sz="500" dirty="0">
              <a:latin typeface="Tahoma"/>
              <a:ea typeface="Tahoma"/>
              <a:cs typeface="Tahoma"/>
              <a:sym typeface="Calibri" panose="020F0502020204030204" pitchFamily="34" charset="0"/>
            </a:endParaRPr>
          </a:p>
          <a:p>
            <a:pPr marL="0" lvl="1" indent="0">
              <a:lnSpc>
                <a:spcPct val="80000"/>
              </a:lnSpc>
              <a:spcBef>
                <a:spcPts val="700"/>
              </a:spcBef>
              <a:buNone/>
            </a:pPr>
            <a:r>
              <a:rPr lang="en-US" altLang="en-US" sz="2000" b="1" u="sng"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Advantages of Traditional Medicare + Medicare Supplement (Medigap):</a:t>
            </a:r>
          </a:p>
          <a:p>
            <a:pPr marL="0" lvl="1" indent="0">
              <a:lnSpc>
                <a:spcPct val="80000"/>
              </a:lnSpc>
              <a:spcBef>
                <a:spcPts val="700"/>
              </a:spcBef>
              <a:buNone/>
            </a:pPr>
            <a:endParaRPr lang="en-US" altLang="en-US" sz="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endParaRPr>
          </a:p>
          <a:p>
            <a:pPr marL="342900" lvl="1" indent="-342900">
              <a:lnSpc>
                <a:spcPct val="80000"/>
              </a:lnSpc>
              <a:spcBef>
                <a:spcPts val="700"/>
              </a:spcBef>
            </a:pPr>
            <a:r>
              <a:rPr lang="en-US" altLang="en-US" sz="20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Most</a:t>
            </a:r>
            <a:r>
              <a:rPr lang="en-US" altLang="en-US" sz="2000" dirty="0">
                <a:solidFill>
                  <a:schemeClr val="accent2">
                    <a:lumMod val="75000"/>
                  </a:schemeClr>
                </a:solidFill>
                <a:latin typeface="Tahoma" panose="020B0604030504040204" pitchFamily="34" charset="0"/>
                <a:sym typeface="Calibri" panose="020F0502020204030204" pitchFamily="34" charset="0"/>
              </a:rPr>
              <a:t> </a:t>
            </a:r>
            <a:r>
              <a:rPr lang="en-US" altLang="en-US" sz="20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providers accept Traditional Medicare.</a:t>
            </a:r>
          </a:p>
          <a:p>
            <a:pPr marL="342900" lvl="1" indent="-342900">
              <a:lnSpc>
                <a:spcPct val="80000"/>
              </a:lnSpc>
              <a:spcBef>
                <a:spcPts val="700"/>
              </a:spcBef>
            </a:pPr>
            <a:endParaRPr lang="en-US" altLang="en-US" sz="20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endParaRPr>
          </a:p>
          <a:p>
            <a:pPr marL="342900" lvl="1" indent="-342900">
              <a:lnSpc>
                <a:spcPct val="80000"/>
              </a:lnSpc>
              <a:spcBef>
                <a:spcPts val="700"/>
              </a:spcBef>
            </a:pPr>
            <a:r>
              <a:rPr lang="en-US" altLang="en-US" sz="20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Patients can choose any Medicare provider for services; there is no network or referral process.</a:t>
            </a:r>
          </a:p>
          <a:p>
            <a:pPr marL="342900" lvl="1" indent="-342900">
              <a:lnSpc>
                <a:spcPct val="80000"/>
              </a:lnSpc>
              <a:spcBef>
                <a:spcPts val="700"/>
              </a:spcBef>
            </a:pPr>
            <a:endParaRPr lang="en-US" altLang="en-US" sz="20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endParaRPr>
          </a:p>
          <a:p>
            <a:pPr marL="342900" lvl="1" indent="-342900">
              <a:lnSpc>
                <a:spcPct val="80000"/>
              </a:lnSpc>
              <a:spcBef>
                <a:spcPts val="700"/>
              </a:spcBef>
            </a:pPr>
            <a:r>
              <a:rPr lang="en-US" altLang="en-US" sz="20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Services are either covered or not covered; there is no authorization process.</a:t>
            </a:r>
          </a:p>
          <a:p>
            <a:pPr marL="342900" lvl="1" indent="-342900">
              <a:lnSpc>
                <a:spcPct val="80000"/>
              </a:lnSpc>
              <a:spcBef>
                <a:spcPts val="700"/>
              </a:spcBef>
            </a:pPr>
            <a:endParaRPr lang="en-US" altLang="en-US" sz="2000" b="1" dirty="0">
              <a:solidFill>
                <a:schemeClr val="accent2">
                  <a:lumMod val="75000"/>
                </a:schemeClr>
              </a:solidFill>
              <a:latin typeface="Tahoma" panose="020B0604030504040204" pitchFamily="34" charset="0"/>
              <a:ea typeface="Tahoma"/>
              <a:cs typeface="Tahoma"/>
              <a:sym typeface="Calibri" panose="020F0502020204030204" pitchFamily="34" charset="0"/>
            </a:endParaRPr>
          </a:p>
          <a:p>
            <a:pPr marL="0" lvl="1" indent="0">
              <a:spcBef>
                <a:spcPts val="700"/>
              </a:spcBef>
              <a:buNone/>
            </a:pPr>
            <a:r>
              <a:rPr lang="en-US" altLang="en-US" sz="2000" b="1" u="sng"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Disadvantages of Traditional Medicare + Medigap:</a:t>
            </a:r>
          </a:p>
          <a:p>
            <a:pPr marL="0" lvl="1" indent="0">
              <a:lnSpc>
                <a:spcPct val="80000"/>
              </a:lnSpc>
              <a:spcBef>
                <a:spcPts val="700"/>
              </a:spcBef>
              <a:buNone/>
            </a:pPr>
            <a:endParaRPr lang="en-US" altLang="en-US" sz="2000" dirty="0">
              <a:solidFill>
                <a:schemeClr val="accent2">
                  <a:lumMod val="75000"/>
                </a:schemeClr>
              </a:solidFill>
              <a:latin typeface="Tahoma" panose="020B0604030504040204" pitchFamily="34" charset="0"/>
              <a:sym typeface="Calibri" panose="020F0502020204030204" pitchFamily="34" charset="0"/>
            </a:endParaRPr>
          </a:p>
          <a:p>
            <a:pPr marL="342900" lvl="1" indent="-342900">
              <a:lnSpc>
                <a:spcPct val="80000"/>
              </a:lnSpc>
              <a:spcBef>
                <a:spcPts val="700"/>
              </a:spcBef>
            </a:pPr>
            <a:r>
              <a:rPr lang="en-US" altLang="en-US" sz="20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Monthly premiums add up (Part B &amp; Medigap).</a:t>
            </a:r>
          </a:p>
          <a:p>
            <a:pPr marL="0" lvl="1" indent="0">
              <a:lnSpc>
                <a:spcPct val="80000"/>
              </a:lnSpc>
              <a:spcBef>
                <a:spcPts val="700"/>
              </a:spcBef>
              <a:buNone/>
            </a:pPr>
            <a:endParaRPr lang="en-US" altLang="en-US" sz="20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endParaRPr>
          </a:p>
          <a:p>
            <a:pPr marL="342900" lvl="1" indent="-342900">
              <a:lnSpc>
                <a:spcPct val="80000"/>
              </a:lnSpc>
              <a:spcBef>
                <a:spcPts val="700"/>
              </a:spcBef>
            </a:pPr>
            <a:r>
              <a:rPr lang="en-US" altLang="en-US" sz="20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Part D (prescription drug coverage) must also be purchased; otherwise, all drugs are out of pocket.</a:t>
            </a:r>
          </a:p>
          <a:p>
            <a:pPr lvl="2">
              <a:lnSpc>
                <a:spcPct val="80000"/>
              </a:lnSpc>
              <a:spcBef>
                <a:spcPts val="600"/>
              </a:spcBef>
              <a:buFont typeface="Arial" panose="020B0604020202020204" pitchFamily="34" charset="0"/>
              <a:buNone/>
            </a:pPr>
            <a:endParaRPr lang="en-US" altLang="en-US" sz="1400" dirty="0">
              <a:latin typeface="Tahoma" panose="020B0604030504040204" pitchFamily="34" charset="0"/>
              <a:ea typeface="Tahoma"/>
              <a:cs typeface="Tahoma"/>
            </a:endParaRPr>
          </a:p>
        </p:txBody>
      </p:sp>
      <p:pic>
        <p:nvPicPr>
          <p:cNvPr id="14" name="Audio 13">
            <a:hlinkClick r:id="" action="ppaction://media"/>
            <a:extLst>
              <a:ext uri="{FF2B5EF4-FFF2-40B4-BE49-F238E27FC236}">
                <a16:creationId xmlns:a16="http://schemas.microsoft.com/office/drawing/2014/main" id="{B512FC49-876D-4278-8213-C0F154CE5A4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297038956"/>
      </p:ext>
    </p:extLst>
  </p:cSld>
  <p:clrMapOvr>
    <a:masterClrMapping/>
  </p:clrMapOvr>
  <mc:AlternateContent xmlns:mc="http://schemas.openxmlformats.org/markup-compatibility/2006" xmlns:p14="http://schemas.microsoft.com/office/powerpoint/2010/main">
    <mc:Choice Requires="p14">
      <p:transition spd="slow" p14:dur="2000" advTm="56947"/>
    </mc:Choice>
    <mc:Fallback xmlns="">
      <p:transition spd="slow" advTm="569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472440" y="1"/>
            <a:ext cx="11658600" cy="876692"/>
          </a:xfrm>
        </p:spPr>
        <p:txBody>
          <a:bodyPr>
            <a:noAutofit/>
          </a:bodyPr>
          <a:lstStyle/>
          <a:p>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What works best for you, and what is most important to you?</a:t>
            </a:r>
          </a:p>
        </p:txBody>
      </p:sp>
      <p:pic>
        <p:nvPicPr>
          <p:cNvPr id="2" name="Picture 1">
            <a:extLst>
              <a:ext uri="{FF2B5EF4-FFF2-40B4-BE49-F238E27FC236}">
                <a16:creationId xmlns:a16="http://schemas.microsoft.com/office/drawing/2014/main" id="{0DBC8966-BDEE-0058-3449-F8FC41123704}"/>
              </a:ext>
            </a:extLst>
          </p:cNvPr>
          <p:cNvPicPr>
            <a:picLocks noChangeAspect="1"/>
          </p:cNvPicPr>
          <p:nvPr/>
        </p:nvPicPr>
        <p:blipFill>
          <a:blip r:embed="rId4"/>
          <a:stretch>
            <a:fillRect/>
          </a:stretch>
        </p:blipFill>
        <p:spPr>
          <a:xfrm>
            <a:off x="9520343" y="5960624"/>
            <a:ext cx="1911179" cy="561220"/>
          </a:xfrm>
          <a:prstGeom prst="rect">
            <a:avLst/>
          </a:prstGeom>
        </p:spPr>
      </p:pic>
      <p:sp>
        <p:nvSpPr>
          <p:cNvPr id="8" name="Rectangle 3">
            <a:extLst>
              <a:ext uri="{FF2B5EF4-FFF2-40B4-BE49-F238E27FC236}">
                <a16:creationId xmlns:a16="http://schemas.microsoft.com/office/drawing/2014/main" id="{A2074BA0-34E0-4817-BD26-941FCF28020B}"/>
              </a:ext>
            </a:extLst>
          </p:cNvPr>
          <p:cNvSpPr txBox="1">
            <a:spLocks noChangeArrowheads="1"/>
          </p:cNvSpPr>
          <p:nvPr/>
        </p:nvSpPr>
        <p:spPr bwMode="auto">
          <a:xfrm>
            <a:off x="411479" y="956591"/>
            <a:ext cx="11227146" cy="5630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048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049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5621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193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4765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337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3909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481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80000"/>
              </a:lnSpc>
              <a:spcBef>
                <a:spcPts val="800"/>
              </a:spcBef>
              <a:buFont typeface="Arial" panose="020B0604020202020204" pitchFamily="34" charset="0"/>
              <a:buNone/>
            </a:pPr>
            <a:r>
              <a:rPr lang="en-US" altLang="en-US" sz="2000" b="1" u="sng"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Advantages of Medicare Advantage (MA) plans </a:t>
            </a:r>
            <a:r>
              <a:rPr lang="en-US" altLang="en-US" sz="2000" u="sng"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(also known as Part C, or Medicare Replacement):</a:t>
            </a:r>
          </a:p>
          <a:p>
            <a:pPr>
              <a:lnSpc>
                <a:spcPct val="80000"/>
              </a:lnSpc>
              <a:spcBef>
                <a:spcPts val="800"/>
              </a:spcBef>
              <a:buFont typeface="Arial" panose="020B0604020202020204" pitchFamily="34" charset="0"/>
              <a:buNone/>
            </a:pPr>
            <a:endParaRPr lang="en-US" altLang="en-US" sz="800" b="1" u="sng"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endParaRPr>
          </a:p>
          <a:p>
            <a:pPr marL="285750" indent="-285750">
              <a:lnSpc>
                <a:spcPct val="80000"/>
              </a:lnSpc>
              <a:spcBef>
                <a:spcPts val="800"/>
              </a:spcBef>
            </a:pPr>
            <a:r>
              <a:rPr lang="en-US" altLang="en-US" sz="1600" dirty="0">
                <a:solidFill>
                  <a:schemeClr val="accent2">
                    <a:lumMod val="75000"/>
                  </a:schemeClr>
                </a:solidFill>
                <a:latin typeface="Tahoma" panose="020B0604030504040204" pitchFamily="34" charset="0"/>
                <a:sym typeface="Calibri" panose="020F0502020204030204" pitchFamily="34" charset="0"/>
              </a:rPr>
              <a:t>Low monthly premiums and copays.</a:t>
            </a:r>
          </a:p>
          <a:p>
            <a:pPr marL="285750" indent="-285750">
              <a:lnSpc>
                <a:spcPct val="80000"/>
              </a:lnSpc>
              <a:spcBef>
                <a:spcPts val="800"/>
              </a:spcBef>
            </a:pPr>
            <a:endParaRPr lang="en-US" altLang="en-US" sz="800" dirty="0">
              <a:solidFill>
                <a:schemeClr val="accent2">
                  <a:lumMod val="75000"/>
                </a:schemeClr>
              </a:solidFill>
              <a:latin typeface="Tahoma" panose="020B0604030504040204" pitchFamily="34" charset="0"/>
              <a:sym typeface="Calibri" panose="020F0502020204030204" pitchFamily="34" charset="0"/>
            </a:endParaRPr>
          </a:p>
          <a:p>
            <a:pPr marL="285750" indent="-285750">
              <a:lnSpc>
                <a:spcPct val="80000"/>
              </a:lnSpc>
              <a:spcBef>
                <a:spcPts val="800"/>
              </a:spcBef>
            </a:pPr>
            <a:r>
              <a:rPr lang="en-US" altLang="en-US" sz="1600" dirty="0">
                <a:solidFill>
                  <a:schemeClr val="accent2">
                    <a:lumMod val="75000"/>
                  </a:schemeClr>
                </a:solidFill>
                <a:latin typeface="Tahoma" panose="020B0604030504040204" pitchFamily="34" charset="0"/>
                <a:sym typeface="Calibri" panose="020F0502020204030204" pitchFamily="34" charset="0"/>
              </a:rPr>
              <a:t>MA plans include what Medicare Part A, Part B, and a Medigap policy would cover, and some include a pharmacy benefit. Reminders about pharmacy benefits and drug coupons:</a:t>
            </a:r>
          </a:p>
          <a:p>
            <a:pPr marL="990600" lvl="1">
              <a:lnSpc>
                <a:spcPct val="80000"/>
              </a:lnSpc>
              <a:spcBef>
                <a:spcPts val="800"/>
              </a:spcBef>
            </a:pPr>
            <a:r>
              <a:rPr lang="en-US" altLang="en-US" sz="1600" dirty="0">
                <a:solidFill>
                  <a:schemeClr val="accent2">
                    <a:lumMod val="75000"/>
                  </a:schemeClr>
                </a:solidFill>
                <a:latin typeface="Tahoma"/>
                <a:ea typeface="Tahoma"/>
                <a:cs typeface="Tahoma"/>
              </a:rPr>
              <a:t>Manufacturer’s discount drug coupons are not the same as your pharmacy benefit.</a:t>
            </a:r>
          </a:p>
          <a:p>
            <a:pPr marL="990600" lvl="1">
              <a:lnSpc>
                <a:spcPct val="80000"/>
              </a:lnSpc>
              <a:spcBef>
                <a:spcPts val="800"/>
              </a:spcBef>
            </a:pPr>
            <a:r>
              <a:rPr lang="en-US" sz="1600" dirty="0">
                <a:solidFill>
                  <a:schemeClr val="accent2">
                    <a:lumMod val="75000"/>
                  </a:schemeClr>
                </a:solidFill>
                <a:latin typeface="Tahoma"/>
                <a:ea typeface="Tahoma"/>
                <a:cs typeface="Tahoma"/>
              </a:rPr>
              <a:t>If </a:t>
            </a:r>
            <a:r>
              <a:rPr lang="en-US" sz="16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a coupon offers your drug at a lower cost, you may use the coupon instead of your plan’s pharmacy benefit. </a:t>
            </a:r>
          </a:p>
          <a:p>
            <a:pPr marL="990600" lvl="1">
              <a:lnSpc>
                <a:spcPct val="80000"/>
              </a:lnSpc>
              <a:spcBef>
                <a:spcPts val="800"/>
              </a:spcBef>
            </a:pPr>
            <a:r>
              <a:rPr lang="en-US" sz="16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If the pharmacy benefit covers the drug at a lower cost, it would be better to use your plan’s pharmacy benefit.</a:t>
            </a:r>
            <a:endParaRPr lang="en-US" sz="1600" dirty="0">
              <a:solidFill>
                <a:schemeClr val="accent2">
                  <a:lumMod val="75000"/>
                </a:schemeClr>
              </a:solidFill>
              <a:latin typeface="Tahoma"/>
              <a:ea typeface="Tahoma"/>
              <a:cs typeface="Tahoma"/>
            </a:endParaRPr>
          </a:p>
          <a:p>
            <a:pPr marL="285750" indent="-285750">
              <a:lnSpc>
                <a:spcPct val="80000"/>
              </a:lnSpc>
              <a:spcBef>
                <a:spcPts val="800"/>
              </a:spcBef>
            </a:pPr>
            <a:endParaRPr lang="en-US" altLang="en-US" sz="800" dirty="0">
              <a:solidFill>
                <a:schemeClr val="accent2">
                  <a:lumMod val="75000"/>
                </a:schemeClr>
              </a:solidFill>
              <a:latin typeface="Tahoma" panose="020B0604030504040204" pitchFamily="34" charset="0"/>
              <a:sym typeface="Calibri" panose="020F0502020204030204" pitchFamily="34" charset="0"/>
            </a:endParaRPr>
          </a:p>
          <a:p>
            <a:pPr marL="285750" indent="-285750">
              <a:lnSpc>
                <a:spcPct val="80000"/>
              </a:lnSpc>
              <a:spcBef>
                <a:spcPts val="800"/>
              </a:spcBef>
            </a:pPr>
            <a:r>
              <a:rPr lang="en-US" altLang="en-US" sz="1600" dirty="0">
                <a:solidFill>
                  <a:schemeClr val="accent2">
                    <a:lumMod val="75000"/>
                  </a:schemeClr>
                </a:solidFill>
                <a:latin typeface="Tahoma" panose="020B0604030504040204" pitchFamily="34" charset="0"/>
                <a:sym typeface="Calibri" panose="020F0502020204030204" pitchFamily="34" charset="0"/>
              </a:rPr>
              <a:t>Plans may also include other services not covered under Traditional Medicare, such as hearing, vision, and dental services.</a:t>
            </a:r>
          </a:p>
          <a:p>
            <a:pPr marL="285750" indent="-285750">
              <a:lnSpc>
                <a:spcPct val="80000"/>
              </a:lnSpc>
              <a:spcBef>
                <a:spcPts val="800"/>
              </a:spcBef>
            </a:pPr>
            <a:endParaRPr lang="en-US" altLang="en-US" sz="800" dirty="0">
              <a:solidFill>
                <a:schemeClr val="accent2">
                  <a:lumMod val="75000"/>
                </a:schemeClr>
              </a:solidFill>
              <a:latin typeface="Tahoma" panose="020B0604030504040204" pitchFamily="34" charset="0"/>
              <a:sym typeface="Calibri" panose="020F0502020204030204" pitchFamily="34" charset="0"/>
            </a:endParaRPr>
          </a:p>
          <a:p>
            <a:pPr marL="285750" indent="-285750">
              <a:lnSpc>
                <a:spcPct val="80000"/>
              </a:lnSpc>
              <a:spcBef>
                <a:spcPts val="800"/>
              </a:spcBef>
            </a:pPr>
            <a:r>
              <a:rPr lang="en-US" altLang="en-US" sz="1600" dirty="0">
                <a:solidFill>
                  <a:schemeClr val="accent2">
                    <a:lumMod val="75000"/>
                  </a:schemeClr>
                </a:solidFill>
                <a:latin typeface="Tahoma" panose="020B0604030504040204" pitchFamily="34" charset="0"/>
                <a:sym typeface="Calibri" panose="020F0502020204030204" pitchFamily="34" charset="0"/>
              </a:rPr>
              <a:t>Plans offer financial rewards for completing activities like preventive screening appointments and annual physicals.</a:t>
            </a:r>
          </a:p>
          <a:p>
            <a:pPr>
              <a:lnSpc>
                <a:spcPct val="80000"/>
              </a:lnSpc>
              <a:spcBef>
                <a:spcPts val="800"/>
              </a:spcBef>
              <a:buFont typeface="Arial" panose="020B0604020202020204" pitchFamily="34" charset="0"/>
              <a:buNone/>
            </a:pPr>
            <a:endParaRPr lang="en-US" altLang="en-US" sz="800" dirty="0">
              <a:solidFill>
                <a:schemeClr val="accent2">
                  <a:lumMod val="75000"/>
                </a:schemeClr>
              </a:solidFill>
              <a:latin typeface="Tahoma" panose="020B0604030504040204" pitchFamily="34" charset="0"/>
              <a:sym typeface="Calibri" panose="020F0502020204030204" pitchFamily="34" charset="0"/>
            </a:endParaRPr>
          </a:p>
          <a:p>
            <a:pPr>
              <a:lnSpc>
                <a:spcPct val="80000"/>
              </a:lnSpc>
              <a:spcBef>
                <a:spcPts val="800"/>
              </a:spcBef>
              <a:buNone/>
            </a:pPr>
            <a:r>
              <a:rPr lang="en-US" altLang="en-US" sz="2000" b="1" u="sng"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Disadvantages of Medicare Advantage plans:</a:t>
            </a:r>
          </a:p>
          <a:p>
            <a:pPr>
              <a:lnSpc>
                <a:spcPct val="80000"/>
              </a:lnSpc>
              <a:spcBef>
                <a:spcPts val="800"/>
              </a:spcBef>
              <a:buNone/>
            </a:pPr>
            <a:endParaRPr lang="en-US" altLang="en-US" sz="800" b="1" u="sng"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endParaRPr>
          </a:p>
          <a:p>
            <a:pPr marL="285750" indent="-285750">
              <a:lnSpc>
                <a:spcPct val="80000"/>
              </a:lnSpc>
              <a:spcBef>
                <a:spcPts val="800"/>
              </a:spcBef>
            </a:pPr>
            <a:r>
              <a:rPr lang="en-US" altLang="en-US" sz="1600" dirty="0">
                <a:solidFill>
                  <a:schemeClr val="accent2">
                    <a:lumMod val="75000"/>
                  </a:schemeClr>
                </a:solidFill>
                <a:latin typeface="Tahoma" panose="020B0604030504040204" pitchFamily="34" charset="0"/>
                <a:sym typeface="Calibri" panose="020F0502020204030204" pitchFamily="34" charset="0"/>
              </a:rPr>
              <a:t>Networks of providers are used, which will limit choices on where you receive services. Not all providers are in-network with MA plans.</a:t>
            </a:r>
          </a:p>
          <a:p>
            <a:pPr>
              <a:lnSpc>
                <a:spcPct val="80000"/>
              </a:lnSpc>
              <a:spcBef>
                <a:spcPts val="800"/>
              </a:spcBef>
              <a:buNone/>
            </a:pPr>
            <a:endParaRPr lang="en-US" altLang="en-US" sz="800" dirty="0">
              <a:solidFill>
                <a:schemeClr val="accent2">
                  <a:lumMod val="75000"/>
                </a:schemeClr>
              </a:solidFill>
              <a:latin typeface="Tahoma" panose="020B0604030504040204" pitchFamily="34" charset="0"/>
              <a:sym typeface="Calibri" panose="020F0502020204030204" pitchFamily="34" charset="0"/>
            </a:endParaRPr>
          </a:p>
          <a:p>
            <a:pPr marL="285750" indent="-285750">
              <a:lnSpc>
                <a:spcPct val="80000"/>
              </a:lnSpc>
              <a:spcBef>
                <a:spcPts val="800"/>
              </a:spcBef>
            </a:pPr>
            <a:r>
              <a:rPr lang="en-US" altLang="en-US" sz="1600" dirty="0">
                <a:solidFill>
                  <a:schemeClr val="accent2">
                    <a:lumMod val="75000"/>
                  </a:schemeClr>
                </a:solidFill>
                <a:latin typeface="Tahoma" panose="020B0604030504040204" pitchFamily="34" charset="0"/>
                <a:sym typeface="Calibri" panose="020F0502020204030204" pitchFamily="34" charset="0"/>
              </a:rPr>
              <a:t>MA plans have referral and service authorization requirements that must be followed.</a:t>
            </a:r>
          </a:p>
        </p:txBody>
      </p:sp>
      <p:pic>
        <p:nvPicPr>
          <p:cNvPr id="3" name="Audio 2">
            <a:hlinkClick r:id="" action="ppaction://media"/>
            <a:extLst>
              <a:ext uri="{FF2B5EF4-FFF2-40B4-BE49-F238E27FC236}">
                <a16:creationId xmlns:a16="http://schemas.microsoft.com/office/drawing/2014/main" id="{BDBDA61E-47D1-4EA0-8C3C-0A61910335E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850595794"/>
      </p:ext>
    </p:extLst>
  </p:cSld>
  <p:clrMapOvr>
    <a:masterClrMapping/>
  </p:clrMapOvr>
  <mc:AlternateContent xmlns:mc="http://schemas.openxmlformats.org/markup-compatibility/2006" xmlns:p14="http://schemas.microsoft.com/office/powerpoint/2010/main">
    <mc:Choice Requires="p14">
      <p:transition spd="slow" p14:dur="2000" advTm="62721"/>
    </mc:Choice>
    <mc:Fallback xmlns="">
      <p:transition spd="slow" advTm="627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472440" y="1"/>
            <a:ext cx="10515600" cy="876692"/>
          </a:xfrm>
        </p:spPr>
        <p:txBody>
          <a:bodyPr>
            <a:normAutofit/>
          </a:bodyPr>
          <a:lstStyle/>
          <a:p>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Agenda</a:t>
            </a:r>
          </a:p>
        </p:txBody>
      </p:sp>
      <p:sp>
        <p:nvSpPr>
          <p:cNvPr id="11" name="Content Placeholder 2"/>
          <p:cNvSpPr>
            <a:spLocks noGrp="1"/>
          </p:cNvSpPr>
          <p:nvPr>
            <p:ph idx="1"/>
          </p:nvPr>
        </p:nvSpPr>
        <p:spPr>
          <a:xfrm>
            <a:off x="1048197" y="1228166"/>
            <a:ext cx="10095605" cy="5154705"/>
          </a:xfrm>
        </p:spPr>
        <p:txBody>
          <a:bodyPr>
            <a:normAutofit/>
          </a:bodyPr>
          <a:lstStyle/>
          <a:p>
            <a:r>
              <a:rPr lang="en-US"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Introduction</a:t>
            </a:r>
          </a:p>
          <a:p>
            <a:r>
              <a:rPr lang="en-US"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Medicare Parts</a:t>
            </a:r>
          </a:p>
          <a:p>
            <a:r>
              <a:rPr lang="en-US"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Medicare Options</a:t>
            </a:r>
          </a:p>
          <a:p>
            <a:r>
              <a:rPr lang="en-US"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Medicare Enrollment Periods</a:t>
            </a:r>
          </a:p>
          <a:p>
            <a:r>
              <a:rPr lang="en-US"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Financial Term Definitions</a:t>
            </a:r>
          </a:p>
          <a:p>
            <a:r>
              <a:rPr lang="en-US"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Financial Impacts</a:t>
            </a:r>
          </a:p>
          <a:p>
            <a:r>
              <a:rPr lang="en-US"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Terms and Definitions in Managed Medicare</a:t>
            </a:r>
          </a:p>
          <a:p>
            <a:r>
              <a:rPr lang="en-US"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Dual Eligibility</a:t>
            </a:r>
          </a:p>
          <a:p>
            <a:r>
              <a:rPr lang="en-US"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Resources</a:t>
            </a:r>
          </a:p>
          <a:p>
            <a:r>
              <a:rPr lang="en-US"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UT Physicians Clinic Location Map and Information</a:t>
            </a:r>
          </a:p>
          <a:p>
            <a:endParaRPr lang="en-US" dirty="0">
              <a:solidFill>
                <a:srgbClr val="B86747"/>
              </a:solidFill>
              <a:latin typeface="Franklin Gothic Book" panose="020B0503020102020204" pitchFamily="34" charset="0"/>
            </a:endParaRPr>
          </a:p>
        </p:txBody>
      </p:sp>
      <p:pic>
        <p:nvPicPr>
          <p:cNvPr id="2" name="Picture 1">
            <a:extLst>
              <a:ext uri="{FF2B5EF4-FFF2-40B4-BE49-F238E27FC236}">
                <a16:creationId xmlns:a16="http://schemas.microsoft.com/office/drawing/2014/main" id="{1B4FFF84-B989-EF2C-EED4-9C9C47DCED8E}"/>
              </a:ext>
            </a:extLst>
          </p:cNvPr>
          <p:cNvPicPr>
            <a:picLocks noChangeAspect="1"/>
          </p:cNvPicPr>
          <p:nvPr/>
        </p:nvPicPr>
        <p:blipFill>
          <a:blip r:embed="rId4"/>
          <a:stretch>
            <a:fillRect/>
          </a:stretch>
        </p:blipFill>
        <p:spPr>
          <a:xfrm>
            <a:off x="9520343" y="5960624"/>
            <a:ext cx="1911179" cy="561220"/>
          </a:xfrm>
          <a:prstGeom prst="rect">
            <a:avLst/>
          </a:prstGeom>
        </p:spPr>
      </p:pic>
      <p:pic>
        <p:nvPicPr>
          <p:cNvPr id="7" name="Audio 6">
            <a:hlinkClick r:id="" action="ppaction://media"/>
            <a:extLst>
              <a:ext uri="{FF2B5EF4-FFF2-40B4-BE49-F238E27FC236}">
                <a16:creationId xmlns:a16="http://schemas.microsoft.com/office/drawing/2014/main" id="{C985D009-6A54-4866-8AC8-77CCB4E6D46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586177134"/>
      </p:ext>
    </p:extLst>
  </p:cSld>
  <p:clrMapOvr>
    <a:masterClrMapping/>
  </p:clrMapOvr>
  <mc:AlternateContent xmlns:mc="http://schemas.openxmlformats.org/markup-compatibility/2006" xmlns:p14="http://schemas.microsoft.com/office/powerpoint/2010/main">
    <mc:Choice Requires="p14">
      <p:transition spd="slow" p14:dur="2000" advTm="25776"/>
    </mc:Choice>
    <mc:Fallback xmlns="">
      <p:transition spd="slow" advTm="257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472440" y="1"/>
            <a:ext cx="11142198" cy="876692"/>
          </a:xfrm>
        </p:spPr>
        <p:txBody>
          <a:bodyPr>
            <a:normAutofit/>
          </a:bodyPr>
          <a:lstStyle/>
          <a:p>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Medicare Enrollment Periods </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(not a complete list)</a:t>
            </a:r>
          </a:p>
        </p:txBody>
      </p:sp>
      <p:sp>
        <p:nvSpPr>
          <p:cNvPr id="11" name="Content Placeholder 2"/>
          <p:cNvSpPr>
            <a:spLocks noGrp="1"/>
          </p:cNvSpPr>
          <p:nvPr>
            <p:ph idx="1"/>
          </p:nvPr>
        </p:nvSpPr>
        <p:spPr>
          <a:xfrm>
            <a:off x="472440" y="1288051"/>
            <a:ext cx="11326836" cy="3718956"/>
          </a:xfrm>
        </p:spPr>
        <p:txBody>
          <a:bodyPr>
            <a:normAutofit/>
          </a:bodyPr>
          <a:lstStyle/>
          <a:p>
            <a:pPr marL="0" indent="0">
              <a:spcBef>
                <a:spcPts val="800"/>
              </a:spcBef>
              <a:buSzPct val="100000"/>
              <a:buNone/>
              <a:defRPr/>
            </a:pPr>
            <a:r>
              <a:rPr lang="en-US" sz="18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Initial enrollment </a:t>
            </a:r>
            <a:r>
              <a:rPr lang="en-US" sz="1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 You’re turning 65. You have a 7-month enrollment period (3 months before you turn 65, your birthday month, and 3 months after your birthday). </a:t>
            </a:r>
          </a:p>
          <a:p>
            <a:pPr marL="0" indent="0">
              <a:spcBef>
                <a:spcPts val="800"/>
              </a:spcBef>
              <a:buSzPct val="100000"/>
              <a:buNone/>
              <a:defRPr/>
            </a:pPr>
            <a:endParaRPr lang="en-US" sz="1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a:p>
            <a:pPr marL="0" indent="0">
              <a:spcBef>
                <a:spcPts val="800"/>
              </a:spcBef>
              <a:buSzPct val="100000"/>
              <a:buNone/>
              <a:defRPr/>
            </a:pPr>
            <a:r>
              <a:rPr lang="en-US" sz="18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Annual enrollment </a:t>
            </a:r>
            <a:r>
              <a:rPr lang="en-US" sz="20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1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You can make changes to your coverage and enroll in a different Medicare plan each year, from October 15 to December 7, for an effective date of January 1 of the following year. Your options are:</a:t>
            </a:r>
          </a:p>
          <a:p>
            <a:pPr lvl="1">
              <a:spcBef>
                <a:spcPts val="800"/>
              </a:spcBef>
              <a:buSzPct val="100000"/>
              <a:defRPr/>
            </a:pPr>
            <a:r>
              <a:rPr lang="en-US" sz="1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If you have Traditional Medicare, you can switch to a Medicare Advantage plan — or vice versa.</a:t>
            </a:r>
          </a:p>
          <a:p>
            <a:pPr lvl="1">
              <a:spcBef>
                <a:spcPts val="800"/>
              </a:spcBef>
              <a:buSzPct val="100000"/>
              <a:defRPr/>
            </a:pPr>
            <a:r>
              <a:rPr lang="en-US" sz="1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You can switch from a Medicare Advantage plan with drug coverage to one without — or vice versa.</a:t>
            </a:r>
          </a:p>
          <a:p>
            <a:pPr lvl="1">
              <a:spcBef>
                <a:spcPts val="800"/>
              </a:spcBef>
              <a:buSzPct val="100000"/>
              <a:defRPr/>
            </a:pPr>
            <a:r>
              <a:rPr lang="en-US" sz="1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You can change your Medicare Advantage plan to a different plan with your same company, or you can change companies.</a:t>
            </a:r>
          </a:p>
          <a:p>
            <a:pPr lvl="1">
              <a:spcBef>
                <a:spcPts val="800"/>
              </a:spcBef>
              <a:buSzPct val="100000"/>
              <a:defRPr/>
            </a:pPr>
            <a:r>
              <a:rPr lang="en-US" sz="1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You can join or drop a Medicare prescription drug plan (Part D).</a:t>
            </a:r>
            <a:endParaRPr lang="en-US" sz="1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Calibri" pitchFamily="34" charset="0"/>
            </a:endParaRPr>
          </a:p>
          <a:p>
            <a:pPr marL="0" indent="0">
              <a:buNone/>
            </a:pPr>
            <a:endParaRPr lang="en-US" sz="800" dirty="0">
              <a:solidFill>
                <a:srgbClr val="B86747"/>
              </a:solidFill>
              <a:latin typeface="Franklin Gothic Book" panose="020B0503020102020204" pitchFamily="34" charset="0"/>
            </a:endParaRPr>
          </a:p>
        </p:txBody>
      </p:sp>
      <p:pic>
        <p:nvPicPr>
          <p:cNvPr id="2" name="Picture 1">
            <a:extLst>
              <a:ext uri="{FF2B5EF4-FFF2-40B4-BE49-F238E27FC236}">
                <a16:creationId xmlns:a16="http://schemas.microsoft.com/office/drawing/2014/main" id="{0DBC8966-BDEE-0058-3449-F8FC41123704}"/>
              </a:ext>
            </a:extLst>
          </p:cNvPr>
          <p:cNvPicPr>
            <a:picLocks noChangeAspect="1"/>
          </p:cNvPicPr>
          <p:nvPr/>
        </p:nvPicPr>
        <p:blipFill>
          <a:blip r:embed="rId4"/>
          <a:stretch>
            <a:fillRect/>
          </a:stretch>
        </p:blipFill>
        <p:spPr>
          <a:xfrm>
            <a:off x="9520343" y="5960624"/>
            <a:ext cx="1911179" cy="561220"/>
          </a:xfrm>
          <a:prstGeom prst="rect">
            <a:avLst/>
          </a:prstGeom>
        </p:spPr>
      </p:pic>
      <p:sp>
        <p:nvSpPr>
          <p:cNvPr id="3" name="TextBox 2">
            <a:extLst>
              <a:ext uri="{FF2B5EF4-FFF2-40B4-BE49-F238E27FC236}">
                <a16:creationId xmlns:a16="http://schemas.microsoft.com/office/drawing/2014/main" id="{C76C8BF3-99A6-F4F9-DDE4-DEA0CB89113C}"/>
              </a:ext>
            </a:extLst>
          </p:cNvPr>
          <p:cNvSpPr txBox="1"/>
          <p:nvPr/>
        </p:nvSpPr>
        <p:spPr>
          <a:xfrm>
            <a:off x="387647" y="5418365"/>
            <a:ext cx="974775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800"/>
              </a:spcBef>
              <a:buSzPct val="100000"/>
              <a:defRPr/>
            </a:pPr>
            <a:r>
              <a:rPr lang="en-US" sz="1400" b="1" i="1" dirty="0">
                <a:latin typeface="Tahoma"/>
                <a:ea typeface="Tahoma"/>
                <a:cs typeface="Tahoma"/>
              </a:rPr>
              <a:t>Resource</a:t>
            </a:r>
            <a:r>
              <a:rPr lang="en-US" sz="1400" i="1" dirty="0">
                <a:latin typeface="Tahoma"/>
                <a:ea typeface="Tahoma"/>
                <a:cs typeface="Tahoma"/>
              </a:rPr>
              <a:t>: </a:t>
            </a:r>
            <a:r>
              <a:rPr lang="en-US" sz="1400" dirty="0">
                <a:latin typeface="Tahoma"/>
                <a:ea typeface="Tahoma"/>
                <a:cs typeface="Tahoma"/>
              </a:rPr>
              <a:t> </a:t>
            </a:r>
            <a:r>
              <a:rPr lang="en-US" sz="1400" u="sng" dirty="0">
                <a:solidFill>
                  <a:srgbClr val="7030A0"/>
                </a:solidFill>
                <a:latin typeface="Tahoma"/>
                <a:ea typeface="Tahoma"/>
                <a:cs typeface="Tahoma"/>
                <a:hlinkClick r:id="rId5"/>
              </a:rPr>
              <a:t>https://www.cms.gov/Outreach-and-Education/Find-Your-Provider-Type/Employers-and-Unions/Top-5-things-you-need-to-know-about-Medicare-Enrollment</a:t>
            </a:r>
            <a:r>
              <a:rPr lang="en-US" sz="1400" u="sng" dirty="0">
                <a:solidFill>
                  <a:srgbClr val="7030A0"/>
                </a:solidFill>
                <a:latin typeface="Tahoma"/>
                <a:ea typeface="Tahoma"/>
                <a:cs typeface="Tahoma"/>
              </a:rPr>
              <a:t> </a:t>
            </a:r>
          </a:p>
        </p:txBody>
      </p:sp>
      <p:pic>
        <p:nvPicPr>
          <p:cNvPr id="13" name="Audio 12">
            <a:hlinkClick r:id="" action="ppaction://media"/>
            <a:extLst>
              <a:ext uri="{FF2B5EF4-FFF2-40B4-BE49-F238E27FC236}">
                <a16:creationId xmlns:a16="http://schemas.microsoft.com/office/drawing/2014/main" id="{969421D4-30F3-45BC-94C0-B0BB30F6813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643152375"/>
      </p:ext>
    </p:extLst>
  </p:cSld>
  <p:clrMapOvr>
    <a:masterClrMapping/>
  </p:clrMapOvr>
  <mc:AlternateContent xmlns:mc="http://schemas.openxmlformats.org/markup-compatibility/2006" xmlns:p14="http://schemas.microsoft.com/office/powerpoint/2010/main">
    <mc:Choice Requires="p14">
      <p:transition spd="slow" p14:dur="2000" advTm="72265"/>
    </mc:Choice>
    <mc:Fallback xmlns="">
      <p:transition spd="slow" advTm="722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472440" y="1"/>
            <a:ext cx="11142198" cy="876692"/>
          </a:xfrm>
        </p:spPr>
        <p:txBody>
          <a:bodyPr>
            <a:normAutofit/>
          </a:bodyPr>
          <a:lstStyle/>
          <a:p>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Medicare Advantage Open Enrollment</a:t>
            </a:r>
            <a:endParaRPr lang="en-US" sz="40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1" name="Content Placeholder 2"/>
          <p:cNvSpPr>
            <a:spLocks noGrp="1"/>
          </p:cNvSpPr>
          <p:nvPr>
            <p:ph idx="1"/>
          </p:nvPr>
        </p:nvSpPr>
        <p:spPr>
          <a:xfrm>
            <a:off x="472440" y="1283390"/>
            <a:ext cx="10882100" cy="3639057"/>
          </a:xfrm>
        </p:spPr>
        <p:txBody>
          <a:bodyPr>
            <a:normAutofit/>
          </a:bodyPr>
          <a:lstStyle/>
          <a:p>
            <a:pPr marL="0" indent="0">
              <a:spcBef>
                <a:spcPts val="800"/>
              </a:spcBef>
              <a:buSzPct val="100000"/>
              <a:buNone/>
              <a:defRPr/>
            </a:pPr>
            <a:r>
              <a:rPr lang="en-US" sz="1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If you’re enrolled in a </a:t>
            </a:r>
            <a:r>
              <a:rPr lang="en-US" sz="18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Medicare Advantage plan </a:t>
            </a:r>
            <a:r>
              <a:rPr lang="en-US" sz="1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(with or without drug coverage), you can switch plans </a:t>
            </a:r>
            <a:r>
              <a:rPr lang="en-US" sz="1800" u="sng"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one time</a:t>
            </a:r>
            <a:r>
              <a:rPr lang="en-US" sz="1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 from January 1 to March 31 each year, if you would like to make a change.</a:t>
            </a:r>
          </a:p>
          <a:p>
            <a:pPr marL="0" indent="0">
              <a:spcBef>
                <a:spcPts val="800"/>
              </a:spcBef>
              <a:buSzPct val="100000"/>
              <a:buNone/>
              <a:defRPr/>
            </a:pPr>
            <a:endParaRPr lang="en-US" sz="1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a:p>
            <a:pPr marL="0" indent="0">
              <a:spcBef>
                <a:spcPts val="800"/>
              </a:spcBef>
              <a:buSzPct val="100000"/>
              <a:buNone/>
              <a:defRPr/>
            </a:pPr>
            <a:r>
              <a:rPr lang="en-US" sz="1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During this period, you can:</a:t>
            </a:r>
          </a:p>
          <a:p>
            <a:pPr marL="0" indent="0">
              <a:spcBef>
                <a:spcPts val="800"/>
              </a:spcBef>
              <a:buSzPct val="100000"/>
              <a:buNone/>
              <a:defRPr/>
            </a:pPr>
            <a:endParaRPr lang="en-US" sz="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a:p>
            <a:pPr lvl="1">
              <a:spcBef>
                <a:spcPts val="800"/>
              </a:spcBef>
              <a:buSzPct val="100000"/>
              <a:buFont typeface="Wingdings" panose="05000000000000000000" pitchFamily="2" charset="2"/>
              <a:buChar char="§"/>
              <a:defRPr/>
            </a:pPr>
            <a:r>
              <a:rPr lang="en-US" sz="1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Switch to another Medicare Advantage Plan (with or without drug coverage);</a:t>
            </a:r>
          </a:p>
          <a:p>
            <a:pPr lvl="1">
              <a:spcBef>
                <a:spcPts val="800"/>
              </a:spcBef>
              <a:buSzPct val="100000"/>
              <a:buFont typeface="Wingdings" panose="05000000000000000000" pitchFamily="2" charset="2"/>
              <a:buChar char="§"/>
              <a:defRPr/>
            </a:pPr>
            <a:endParaRPr lang="en-US" sz="1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a:p>
            <a:pPr lvl="1">
              <a:spcBef>
                <a:spcPts val="800"/>
              </a:spcBef>
              <a:buSzPct val="100000"/>
              <a:buFont typeface="Wingdings" panose="05000000000000000000" pitchFamily="2" charset="2"/>
              <a:buChar char="§"/>
              <a:defRPr/>
            </a:pPr>
            <a:r>
              <a:rPr lang="en-US" sz="1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Drop your Medicare Advantage Plan and return to Traditional Medicare. You’ll also be able to join a separate Medicare drug plan.</a:t>
            </a:r>
          </a:p>
          <a:p>
            <a:pPr marL="0" indent="0">
              <a:spcBef>
                <a:spcPts val="800"/>
              </a:spcBef>
              <a:buSzPct val="100000"/>
              <a:buNone/>
              <a:defRPr/>
            </a:pPr>
            <a:endParaRPr lang="en-US" sz="1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sz="800" dirty="0">
              <a:solidFill>
                <a:srgbClr val="B86747"/>
              </a:solidFill>
              <a:latin typeface="Franklin Gothic Book" panose="020B0503020102020204" pitchFamily="34" charset="0"/>
            </a:endParaRPr>
          </a:p>
        </p:txBody>
      </p:sp>
      <p:pic>
        <p:nvPicPr>
          <p:cNvPr id="2" name="Picture 1">
            <a:extLst>
              <a:ext uri="{FF2B5EF4-FFF2-40B4-BE49-F238E27FC236}">
                <a16:creationId xmlns:a16="http://schemas.microsoft.com/office/drawing/2014/main" id="{0DBC8966-BDEE-0058-3449-F8FC41123704}"/>
              </a:ext>
            </a:extLst>
          </p:cNvPr>
          <p:cNvPicPr>
            <a:picLocks noChangeAspect="1"/>
          </p:cNvPicPr>
          <p:nvPr/>
        </p:nvPicPr>
        <p:blipFill>
          <a:blip r:embed="rId4"/>
          <a:stretch>
            <a:fillRect/>
          </a:stretch>
        </p:blipFill>
        <p:spPr>
          <a:xfrm>
            <a:off x="9520343" y="5960624"/>
            <a:ext cx="1911179" cy="561220"/>
          </a:xfrm>
          <a:prstGeom prst="rect">
            <a:avLst/>
          </a:prstGeom>
        </p:spPr>
      </p:pic>
      <p:sp>
        <p:nvSpPr>
          <p:cNvPr id="7" name="TextBox 6">
            <a:extLst>
              <a:ext uri="{FF2B5EF4-FFF2-40B4-BE49-F238E27FC236}">
                <a16:creationId xmlns:a16="http://schemas.microsoft.com/office/drawing/2014/main" id="{2E655399-8515-4430-A650-74AEE4BAB45E}"/>
              </a:ext>
            </a:extLst>
          </p:cNvPr>
          <p:cNvSpPr txBox="1"/>
          <p:nvPr/>
        </p:nvSpPr>
        <p:spPr>
          <a:xfrm>
            <a:off x="472440" y="5828280"/>
            <a:ext cx="9747757" cy="2646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80000"/>
              </a:lnSpc>
              <a:spcBef>
                <a:spcPts val="800"/>
              </a:spcBef>
              <a:buNone/>
              <a:defRPr/>
            </a:pPr>
            <a:r>
              <a:rPr lang="en-US" sz="1400" b="1" i="1" dirty="0">
                <a:latin typeface="Tahoma"/>
                <a:ea typeface="Tahoma"/>
                <a:cs typeface="Tahoma"/>
              </a:rPr>
              <a:t>Resource: </a:t>
            </a:r>
            <a:r>
              <a:rPr lang="en-US" sz="1400" dirty="0">
                <a:latin typeface="Tahoma"/>
                <a:ea typeface="Tahoma"/>
                <a:cs typeface="Tahoma"/>
                <a:hlinkClick r:id="rId5"/>
              </a:rPr>
              <a:t>https://www.medicare.gov/Pubs/pdf/10050-medicare-and-you.pdf</a:t>
            </a:r>
            <a:r>
              <a:rPr lang="en-US" sz="1400" dirty="0">
                <a:latin typeface="Tahoma"/>
                <a:ea typeface="Tahoma"/>
                <a:cs typeface="Tahoma"/>
              </a:rPr>
              <a:t> </a:t>
            </a:r>
            <a:endParaRPr lang="en-US" altLang="en-US" sz="1400" dirty="0">
              <a:solidFill>
                <a:srgbClr val="FF0000"/>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endParaRPr>
          </a:p>
        </p:txBody>
      </p:sp>
      <p:sp>
        <p:nvSpPr>
          <p:cNvPr id="5" name="Rectangle 4">
            <a:extLst>
              <a:ext uri="{FF2B5EF4-FFF2-40B4-BE49-F238E27FC236}">
                <a16:creationId xmlns:a16="http://schemas.microsoft.com/office/drawing/2014/main" id="{71CAEEF0-3DF1-4632-BC1C-7CA3CD98442B}"/>
              </a:ext>
            </a:extLst>
          </p:cNvPr>
          <p:cNvSpPr/>
          <p:nvPr/>
        </p:nvSpPr>
        <p:spPr>
          <a:xfrm>
            <a:off x="472440" y="6092968"/>
            <a:ext cx="6096000" cy="307777"/>
          </a:xfrm>
          <a:prstGeom prst="rect">
            <a:avLst/>
          </a:prstGeom>
        </p:spPr>
        <p:txBody>
          <a:bodyPr>
            <a:spAutoFit/>
          </a:bodyPr>
          <a:lstStyle/>
          <a:p>
            <a:r>
              <a:rPr lang="en-US" sz="1400" dirty="0">
                <a:latin typeface="Tahoma" panose="020B0604030504040204" pitchFamily="34" charset="0"/>
                <a:ea typeface="Tahoma" panose="020B0604030504040204" pitchFamily="34" charset="0"/>
                <a:cs typeface="Tahoma" panose="020B0604030504040204" pitchFamily="34" charset="0"/>
              </a:rPr>
              <a:t>Page 72 – Medicare Advantage Open Enrollment Period</a:t>
            </a:r>
          </a:p>
        </p:txBody>
      </p:sp>
      <p:pic>
        <p:nvPicPr>
          <p:cNvPr id="6" name="Audio 5">
            <a:hlinkClick r:id="" action="ppaction://media"/>
            <a:extLst>
              <a:ext uri="{FF2B5EF4-FFF2-40B4-BE49-F238E27FC236}">
                <a16:creationId xmlns:a16="http://schemas.microsoft.com/office/drawing/2014/main" id="{B930F798-1D60-4247-B3BA-68C79CD5AB2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758158015"/>
      </p:ext>
    </p:extLst>
  </p:cSld>
  <p:clrMapOvr>
    <a:masterClrMapping/>
  </p:clrMapOvr>
  <mc:AlternateContent xmlns:mc="http://schemas.openxmlformats.org/markup-compatibility/2006" xmlns:p14="http://schemas.microsoft.com/office/powerpoint/2010/main">
    <mc:Choice Requires="p14">
      <p:transition spd="slow" p14:dur="2000" advTm="35608"/>
    </mc:Choice>
    <mc:Fallback xmlns="">
      <p:transition spd="slow" advTm="356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472440" y="1"/>
            <a:ext cx="11142198" cy="876692"/>
          </a:xfrm>
        </p:spPr>
        <p:txBody>
          <a:bodyPr>
            <a:normAutofit/>
          </a:bodyPr>
          <a:lstStyle/>
          <a:p>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Financial Term Definitions</a:t>
            </a:r>
          </a:p>
        </p:txBody>
      </p:sp>
      <p:sp>
        <p:nvSpPr>
          <p:cNvPr id="11" name="Content Placeholder 2"/>
          <p:cNvSpPr>
            <a:spLocks noGrp="1"/>
          </p:cNvSpPr>
          <p:nvPr>
            <p:ph idx="1"/>
          </p:nvPr>
        </p:nvSpPr>
        <p:spPr>
          <a:xfrm>
            <a:off x="472440" y="1059829"/>
            <a:ext cx="11326836" cy="5462015"/>
          </a:xfrm>
        </p:spPr>
        <p:txBody>
          <a:bodyPr>
            <a:noAutofit/>
          </a:bodyPr>
          <a:lstStyle/>
          <a:p>
            <a:pPr marL="0" indent="0">
              <a:lnSpc>
                <a:spcPct val="80000"/>
              </a:lnSpc>
              <a:spcBef>
                <a:spcPts val="700"/>
              </a:spcBef>
              <a:buNone/>
              <a:defRPr/>
            </a:pPr>
            <a:r>
              <a:rPr lang="en-US" altLang="en-US" sz="1600" b="1" u="sng" dirty="0">
                <a:solidFill>
                  <a:schemeClr val="accent2">
                    <a:lumMod val="75000"/>
                  </a:schemeClr>
                </a:solidFill>
                <a:latin typeface="Tahoma" panose="020B0604030504040204" pitchFamily="34" charset="0"/>
                <a:sym typeface="Calibri" panose="020F0502020204030204" pitchFamily="34" charset="0"/>
              </a:rPr>
              <a:t>Premium</a:t>
            </a:r>
            <a:r>
              <a:rPr lang="en-US" altLang="en-US" sz="1600" b="1" dirty="0">
                <a:solidFill>
                  <a:schemeClr val="accent2">
                    <a:lumMod val="75000"/>
                  </a:schemeClr>
                </a:solidFill>
                <a:latin typeface="Tahoma" panose="020B0604030504040204" pitchFamily="34" charset="0"/>
                <a:sym typeface="Calibri" panose="020F0502020204030204" pitchFamily="34" charset="0"/>
              </a:rPr>
              <a:t> – </a:t>
            </a:r>
            <a:r>
              <a:rPr lang="en-US" altLang="en-US" sz="1600" dirty="0">
                <a:solidFill>
                  <a:schemeClr val="accent2">
                    <a:lumMod val="75000"/>
                  </a:schemeClr>
                </a:solidFill>
                <a:latin typeface="Tahoma" panose="020B0604030504040204" pitchFamily="34" charset="0"/>
                <a:sym typeface="Calibri" panose="020F0502020204030204" pitchFamily="34" charset="0"/>
              </a:rPr>
              <a:t>A </a:t>
            </a:r>
            <a:r>
              <a:rPr lang="en-US" sz="16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premium is the amount you pay monthly to have coverage, whether or not you use it. Specific premium amounts vary from plan to plan. The following plans have monthly premiums: </a:t>
            </a:r>
            <a:endParaRPr lang="en-US" sz="16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endParaRPr>
          </a:p>
          <a:p>
            <a:pPr>
              <a:lnSpc>
                <a:spcPct val="80000"/>
              </a:lnSpc>
              <a:spcBef>
                <a:spcPts val="700"/>
              </a:spcBef>
              <a:defRPr/>
            </a:pPr>
            <a:r>
              <a:rPr lang="en-US" altLang="en-US" sz="1600" dirty="0">
                <a:solidFill>
                  <a:schemeClr val="accent2">
                    <a:lumMod val="75000"/>
                  </a:schemeClr>
                </a:solidFill>
                <a:latin typeface="Tahoma" panose="020B0604030504040204" pitchFamily="34" charset="0"/>
                <a:sym typeface="Calibri" panose="020F0502020204030204" pitchFamily="34" charset="0"/>
              </a:rPr>
              <a:t>Part B (Medical coverage)</a:t>
            </a:r>
          </a:p>
          <a:p>
            <a:pPr>
              <a:lnSpc>
                <a:spcPct val="80000"/>
              </a:lnSpc>
              <a:spcBef>
                <a:spcPts val="700"/>
              </a:spcBef>
              <a:defRPr/>
            </a:pPr>
            <a:r>
              <a:rPr lang="en-US" altLang="en-US" sz="1600" dirty="0">
                <a:solidFill>
                  <a:schemeClr val="accent2">
                    <a:lumMod val="75000"/>
                  </a:schemeClr>
                </a:solidFill>
                <a:latin typeface="Tahoma" panose="020B0604030504040204" pitchFamily="34" charset="0"/>
                <a:sym typeface="Calibri" panose="020F0502020204030204" pitchFamily="34" charset="0"/>
              </a:rPr>
              <a:t>Part D (Drug coverage)</a:t>
            </a:r>
          </a:p>
          <a:p>
            <a:pPr>
              <a:lnSpc>
                <a:spcPct val="80000"/>
              </a:lnSpc>
              <a:spcBef>
                <a:spcPts val="700"/>
              </a:spcBef>
              <a:defRPr/>
            </a:pPr>
            <a:r>
              <a:rPr lang="en-US" altLang="en-US" sz="1600" dirty="0">
                <a:solidFill>
                  <a:schemeClr val="accent2">
                    <a:lumMod val="75000"/>
                  </a:schemeClr>
                </a:solidFill>
                <a:latin typeface="Tahoma" panose="020B0604030504040204" pitchFamily="34" charset="0"/>
                <a:sym typeface="Calibri" panose="020F0502020204030204" pitchFamily="34" charset="0"/>
              </a:rPr>
              <a:t>Medicare Supplement plan</a:t>
            </a:r>
          </a:p>
          <a:p>
            <a:pPr>
              <a:lnSpc>
                <a:spcPct val="80000"/>
              </a:lnSpc>
              <a:spcBef>
                <a:spcPts val="700"/>
              </a:spcBef>
              <a:defRPr/>
            </a:pPr>
            <a:r>
              <a:rPr lang="en-US" altLang="en-US" sz="1600" dirty="0">
                <a:solidFill>
                  <a:schemeClr val="accent2">
                    <a:lumMod val="75000"/>
                  </a:schemeClr>
                </a:solidFill>
                <a:latin typeface="Tahoma" panose="020B0604030504040204" pitchFamily="34" charset="0"/>
                <a:sym typeface="Calibri" panose="020F0502020204030204" pitchFamily="34" charset="0"/>
              </a:rPr>
              <a:t>Medicare Advantage plan (varies by plan; some are $0 premium)</a:t>
            </a:r>
          </a:p>
          <a:p>
            <a:pPr marL="0" indent="0">
              <a:lnSpc>
                <a:spcPct val="80000"/>
              </a:lnSpc>
              <a:spcBef>
                <a:spcPts val="700"/>
              </a:spcBef>
              <a:buNone/>
              <a:defRPr/>
            </a:pPr>
            <a:endParaRPr lang="en-US" altLang="en-US" sz="1600" dirty="0">
              <a:solidFill>
                <a:schemeClr val="accent2">
                  <a:lumMod val="75000"/>
                </a:schemeClr>
              </a:solidFill>
              <a:latin typeface="Tahoma" panose="020B0604030504040204" pitchFamily="34" charset="0"/>
              <a:sym typeface="Calibri" panose="020F0502020204030204" pitchFamily="34" charset="0"/>
            </a:endParaRPr>
          </a:p>
          <a:p>
            <a:pPr marL="0" indent="0">
              <a:lnSpc>
                <a:spcPct val="80000"/>
              </a:lnSpc>
              <a:spcBef>
                <a:spcPts val="700"/>
              </a:spcBef>
              <a:buNone/>
              <a:defRPr/>
            </a:pPr>
            <a:r>
              <a:rPr lang="en-US" altLang="en-US" sz="1600" b="1" u="sng" dirty="0">
                <a:solidFill>
                  <a:schemeClr val="accent2">
                    <a:lumMod val="75000"/>
                  </a:schemeClr>
                </a:solidFill>
                <a:latin typeface="Tahoma" panose="020B0604030504040204" pitchFamily="34" charset="0"/>
                <a:sym typeface="Calibri" panose="020F0502020204030204" pitchFamily="34" charset="0"/>
              </a:rPr>
              <a:t>Co-payment</a:t>
            </a:r>
            <a:r>
              <a:rPr lang="en-US" altLang="en-US" sz="1600" dirty="0">
                <a:solidFill>
                  <a:schemeClr val="accent2">
                    <a:lumMod val="75000"/>
                  </a:schemeClr>
                </a:solidFill>
                <a:latin typeface="Tahoma" panose="020B0604030504040204" pitchFamily="34" charset="0"/>
                <a:sym typeface="Calibri" panose="020F0502020204030204" pitchFamily="34" charset="0"/>
              </a:rPr>
              <a:t> – A co-payment is </a:t>
            </a:r>
            <a:r>
              <a:rPr lang="en-US" sz="16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a set dollar amount you pay for a doctor’s visit or prescription. You pay it at your appointment or when you pick up a prescription. Plans that include co-payments are:</a:t>
            </a:r>
            <a:endParaRPr lang="en-US" sz="16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endParaRPr>
          </a:p>
          <a:p>
            <a:pPr>
              <a:lnSpc>
                <a:spcPct val="80000"/>
              </a:lnSpc>
              <a:spcBef>
                <a:spcPts val="700"/>
              </a:spcBef>
              <a:defRPr/>
            </a:pPr>
            <a:r>
              <a:rPr lang="en-US" altLang="en-US" sz="1600" dirty="0">
                <a:solidFill>
                  <a:schemeClr val="accent2">
                    <a:lumMod val="75000"/>
                  </a:schemeClr>
                </a:solidFill>
                <a:latin typeface="Tahoma" panose="020B0604030504040204" pitchFamily="34" charset="0"/>
                <a:sym typeface="Calibri" panose="020F0502020204030204" pitchFamily="34" charset="0"/>
              </a:rPr>
              <a:t>Part A (Hospital coverage)</a:t>
            </a:r>
          </a:p>
          <a:p>
            <a:pPr>
              <a:lnSpc>
                <a:spcPct val="80000"/>
              </a:lnSpc>
              <a:spcBef>
                <a:spcPts val="700"/>
              </a:spcBef>
              <a:defRPr/>
            </a:pPr>
            <a:r>
              <a:rPr lang="en-US" altLang="en-US" sz="1600" dirty="0">
                <a:solidFill>
                  <a:schemeClr val="accent2">
                    <a:lumMod val="75000"/>
                  </a:schemeClr>
                </a:solidFill>
                <a:latin typeface="Tahoma" panose="020B0604030504040204" pitchFamily="34" charset="0"/>
                <a:sym typeface="Calibri" panose="020F0502020204030204" pitchFamily="34" charset="0"/>
              </a:rPr>
              <a:t>Part D (Drug coverage)</a:t>
            </a:r>
          </a:p>
          <a:p>
            <a:pPr>
              <a:lnSpc>
                <a:spcPct val="80000"/>
              </a:lnSpc>
              <a:spcBef>
                <a:spcPts val="700"/>
              </a:spcBef>
              <a:defRPr/>
            </a:pPr>
            <a:r>
              <a:rPr lang="en-US" altLang="en-US" sz="1600" dirty="0">
                <a:solidFill>
                  <a:schemeClr val="accent2">
                    <a:lumMod val="75000"/>
                  </a:schemeClr>
                </a:solidFill>
                <a:latin typeface="Tahoma" panose="020B0604030504040204" pitchFamily="34" charset="0"/>
                <a:sym typeface="Calibri" panose="020F0502020204030204" pitchFamily="34" charset="0"/>
              </a:rPr>
              <a:t>Medicare Advantage plan</a:t>
            </a:r>
          </a:p>
          <a:p>
            <a:pPr marL="457200" lvl="1" indent="0">
              <a:lnSpc>
                <a:spcPct val="80000"/>
              </a:lnSpc>
              <a:spcBef>
                <a:spcPts val="600"/>
              </a:spcBef>
              <a:buNone/>
              <a:defRPr/>
            </a:pPr>
            <a:endParaRPr lang="en-US" altLang="en-US" sz="1600" b="1" dirty="0">
              <a:solidFill>
                <a:schemeClr val="accent2">
                  <a:lumMod val="75000"/>
                </a:schemeClr>
              </a:solidFill>
              <a:latin typeface="Tahoma" panose="020B0604030504040204" pitchFamily="34" charset="0"/>
              <a:sym typeface="Calibri" panose="020F0502020204030204" pitchFamily="34" charset="0"/>
            </a:endParaRPr>
          </a:p>
          <a:p>
            <a:pPr marL="0" indent="0">
              <a:lnSpc>
                <a:spcPct val="80000"/>
              </a:lnSpc>
              <a:spcBef>
                <a:spcPts val="700"/>
              </a:spcBef>
              <a:buNone/>
              <a:defRPr/>
            </a:pPr>
            <a:r>
              <a:rPr lang="en-US" altLang="en-US" sz="1600" b="1" u="sng" dirty="0">
                <a:solidFill>
                  <a:schemeClr val="accent2">
                    <a:lumMod val="75000"/>
                  </a:schemeClr>
                </a:solidFill>
                <a:latin typeface="Tahoma" panose="020B0604030504040204" pitchFamily="34" charset="0"/>
                <a:sym typeface="Calibri" panose="020F0502020204030204" pitchFamily="34" charset="0"/>
              </a:rPr>
              <a:t>Deductible</a:t>
            </a:r>
            <a:r>
              <a:rPr lang="en-US" altLang="en-US" sz="1600" dirty="0">
                <a:solidFill>
                  <a:schemeClr val="accent2">
                    <a:lumMod val="75000"/>
                  </a:schemeClr>
                </a:solidFill>
                <a:latin typeface="Tahoma" panose="020B0604030504040204" pitchFamily="34" charset="0"/>
                <a:sym typeface="Calibri" panose="020F0502020204030204" pitchFamily="34" charset="0"/>
              </a:rPr>
              <a:t> – a deductible </a:t>
            </a:r>
            <a:r>
              <a:rPr lang="en-US" altLang="en-US" sz="16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is </a:t>
            </a:r>
            <a:r>
              <a:rPr lang="en-US" sz="16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the amount you must pay each year before your plan begins to pay its portion (known as </a:t>
            </a:r>
            <a:r>
              <a:rPr lang="en-US" sz="16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co-insurance</a:t>
            </a:r>
            <a:r>
              <a:rPr lang="en-US" sz="16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 – next slide). Plans that have yearly deductibles are:</a:t>
            </a:r>
          </a:p>
          <a:p>
            <a:pPr>
              <a:lnSpc>
                <a:spcPct val="80000"/>
              </a:lnSpc>
              <a:spcBef>
                <a:spcPts val="700"/>
              </a:spcBef>
              <a:defRPr/>
            </a:pPr>
            <a:r>
              <a:rPr lang="en-US" altLang="en-US" sz="16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Part A (Hospital coverage)</a:t>
            </a:r>
          </a:p>
          <a:p>
            <a:pPr>
              <a:lnSpc>
                <a:spcPct val="80000"/>
              </a:lnSpc>
              <a:spcBef>
                <a:spcPts val="700"/>
              </a:spcBef>
              <a:defRPr/>
            </a:pPr>
            <a:r>
              <a:rPr lang="en-US" altLang="en-US" sz="16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Part B (Medical coverage)</a:t>
            </a:r>
          </a:p>
          <a:p>
            <a:pPr>
              <a:lnSpc>
                <a:spcPct val="80000"/>
              </a:lnSpc>
              <a:spcBef>
                <a:spcPts val="700"/>
              </a:spcBef>
              <a:defRPr/>
            </a:pPr>
            <a:r>
              <a:rPr lang="en-US" altLang="en-US" sz="1600" dirty="0">
                <a:solidFill>
                  <a:schemeClr val="accent2">
                    <a:lumMod val="75000"/>
                  </a:schemeClr>
                </a:solidFill>
                <a:latin typeface="Tahoma" panose="020B0604030504040204" pitchFamily="34" charset="0"/>
                <a:sym typeface="Calibri" panose="020F0502020204030204" pitchFamily="34" charset="0"/>
              </a:rPr>
              <a:t>Part D (Drug coverage)</a:t>
            </a:r>
          </a:p>
          <a:p>
            <a:pPr>
              <a:lnSpc>
                <a:spcPct val="80000"/>
              </a:lnSpc>
              <a:spcBef>
                <a:spcPts val="700"/>
              </a:spcBef>
              <a:defRPr/>
            </a:pPr>
            <a:r>
              <a:rPr lang="en-US" altLang="en-US" sz="1600" dirty="0">
                <a:solidFill>
                  <a:schemeClr val="accent2">
                    <a:lumMod val="75000"/>
                  </a:schemeClr>
                </a:solidFill>
                <a:latin typeface="Tahoma" panose="020B0604030504040204" pitchFamily="34" charset="0"/>
                <a:sym typeface="Calibri" panose="020F0502020204030204" pitchFamily="34" charset="0"/>
              </a:rPr>
              <a:t>Medicare Supplement plan</a:t>
            </a:r>
          </a:p>
          <a:p>
            <a:pPr>
              <a:lnSpc>
                <a:spcPct val="80000"/>
              </a:lnSpc>
              <a:spcBef>
                <a:spcPts val="700"/>
              </a:spcBef>
              <a:defRPr/>
            </a:pPr>
            <a:r>
              <a:rPr lang="en-US" altLang="en-US" sz="1600" dirty="0">
                <a:solidFill>
                  <a:schemeClr val="accent2">
                    <a:lumMod val="75000"/>
                  </a:schemeClr>
                </a:solidFill>
                <a:latin typeface="Tahoma" panose="020B0604030504040204" pitchFamily="34" charset="0"/>
                <a:sym typeface="Calibri" panose="020F0502020204030204" pitchFamily="34" charset="0"/>
              </a:rPr>
              <a:t>Medicare Advantage plan – varies by plan; some plans include deductibles for certain services.</a:t>
            </a:r>
          </a:p>
        </p:txBody>
      </p:sp>
      <p:pic>
        <p:nvPicPr>
          <p:cNvPr id="2" name="Picture 1">
            <a:extLst>
              <a:ext uri="{FF2B5EF4-FFF2-40B4-BE49-F238E27FC236}">
                <a16:creationId xmlns:a16="http://schemas.microsoft.com/office/drawing/2014/main" id="{0DBC8966-BDEE-0058-3449-F8FC41123704}"/>
              </a:ext>
            </a:extLst>
          </p:cNvPr>
          <p:cNvPicPr>
            <a:picLocks noChangeAspect="1"/>
          </p:cNvPicPr>
          <p:nvPr/>
        </p:nvPicPr>
        <p:blipFill>
          <a:blip r:embed="rId4"/>
          <a:stretch>
            <a:fillRect/>
          </a:stretch>
        </p:blipFill>
        <p:spPr>
          <a:xfrm>
            <a:off x="9520343" y="5960624"/>
            <a:ext cx="1911179" cy="561220"/>
          </a:xfrm>
          <a:prstGeom prst="rect">
            <a:avLst/>
          </a:prstGeom>
        </p:spPr>
      </p:pic>
      <p:pic>
        <p:nvPicPr>
          <p:cNvPr id="6" name="Audio 5">
            <a:hlinkClick r:id="" action="ppaction://media"/>
            <a:extLst>
              <a:ext uri="{FF2B5EF4-FFF2-40B4-BE49-F238E27FC236}">
                <a16:creationId xmlns:a16="http://schemas.microsoft.com/office/drawing/2014/main" id="{0A71EB0D-FFED-4FAB-BF8E-993414A10E8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837987876"/>
      </p:ext>
    </p:extLst>
  </p:cSld>
  <p:clrMapOvr>
    <a:masterClrMapping/>
  </p:clrMapOvr>
  <mc:AlternateContent xmlns:mc="http://schemas.openxmlformats.org/markup-compatibility/2006" xmlns:p14="http://schemas.microsoft.com/office/powerpoint/2010/main">
    <mc:Choice Requires="p14">
      <p:transition spd="slow" p14:dur="2000" advTm="92128"/>
    </mc:Choice>
    <mc:Fallback xmlns="">
      <p:transition spd="slow" advTm="921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472440" y="1"/>
            <a:ext cx="11142198" cy="876692"/>
          </a:xfrm>
        </p:spPr>
        <p:txBody>
          <a:bodyPr>
            <a:normAutofit/>
          </a:bodyPr>
          <a:lstStyle/>
          <a:p>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Financial Term Definitions</a:t>
            </a:r>
          </a:p>
        </p:txBody>
      </p:sp>
      <p:sp>
        <p:nvSpPr>
          <p:cNvPr id="11" name="Content Placeholder 2"/>
          <p:cNvSpPr>
            <a:spLocks noGrp="1"/>
          </p:cNvSpPr>
          <p:nvPr>
            <p:ph idx="1"/>
          </p:nvPr>
        </p:nvSpPr>
        <p:spPr>
          <a:xfrm>
            <a:off x="472440" y="1059829"/>
            <a:ext cx="11326836" cy="5462015"/>
          </a:xfrm>
        </p:spPr>
        <p:txBody>
          <a:bodyPr>
            <a:noAutofit/>
          </a:bodyPr>
          <a:lstStyle/>
          <a:p>
            <a:pPr marL="0" indent="0">
              <a:lnSpc>
                <a:spcPct val="80000"/>
              </a:lnSpc>
              <a:spcBef>
                <a:spcPts val="700"/>
              </a:spcBef>
              <a:buNone/>
              <a:defRPr/>
            </a:pPr>
            <a:r>
              <a:rPr lang="en-US" altLang="en-US" sz="1600" b="1" u="sng" dirty="0">
                <a:solidFill>
                  <a:schemeClr val="accent2">
                    <a:lumMod val="75000"/>
                  </a:schemeClr>
                </a:solidFill>
                <a:latin typeface="Tahoma" panose="020B0604030504040204" pitchFamily="34" charset="0"/>
                <a:sym typeface="Calibri" panose="020F0502020204030204" pitchFamily="34" charset="0"/>
              </a:rPr>
              <a:t>Co-insurance</a:t>
            </a:r>
            <a:r>
              <a:rPr lang="en-US" altLang="en-US" sz="1800" dirty="0">
                <a:solidFill>
                  <a:schemeClr val="accent2">
                    <a:lumMod val="75000"/>
                  </a:schemeClr>
                </a:solidFill>
                <a:latin typeface="Tahoma" panose="020B0604030504040204" pitchFamily="34" charset="0"/>
                <a:sym typeface="Calibri" panose="020F0502020204030204" pitchFamily="34" charset="0"/>
              </a:rPr>
              <a:t> </a:t>
            </a:r>
            <a:r>
              <a:rPr lang="en-US" altLang="en-US" sz="1600" dirty="0">
                <a:solidFill>
                  <a:schemeClr val="accent2">
                    <a:lumMod val="75000"/>
                  </a:schemeClr>
                </a:solidFill>
                <a:latin typeface="Tahoma" panose="020B0604030504040204" pitchFamily="34" charset="0"/>
                <a:sym typeface="Calibri" panose="020F0502020204030204" pitchFamily="34" charset="0"/>
              </a:rPr>
              <a:t>– Co-insurance is cost-sharing between you and your health plan. </a:t>
            </a:r>
            <a:r>
              <a:rPr lang="en-US" sz="1600" dirty="0">
                <a:solidFill>
                  <a:schemeClr val="accent2">
                    <a:lumMod val="75000"/>
                  </a:schemeClr>
                </a:solidFill>
                <a:latin typeface="Tahoma" panose="020B0604030504040204" pitchFamily="34" charset="0"/>
              </a:rPr>
              <a:t>If your plan also has a deductible, co-insurance applies </a:t>
            </a:r>
            <a:r>
              <a:rPr lang="en-US" sz="1600" u="sng" dirty="0">
                <a:solidFill>
                  <a:schemeClr val="accent2">
                    <a:lumMod val="75000"/>
                  </a:schemeClr>
                </a:solidFill>
                <a:latin typeface="Tahoma" panose="020B0604030504040204" pitchFamily="34" charset="0"/>
              </a:rPr>
              <a:t>after</a:t>
            </a:r>
            <a:r>
              <a:rPr lang="en-US" sz="1600" dirty="0">
                <a:solidFill>
                  <a:schemeClr val="accent2">
                    <a:lumMod val="75000"/>
                  </a:schemeClr>
                </a:solidFill>
                <a:latin typeface="Tahoma" panose="020B0604030504040204" pitchFamily="34" charset="0"/>
              </a:rPr>
              <a:t> you pay the deductible. Co-insurance is usually a percentage; for example, if your plan’s co-insurance is 20%, this means you pay 20% of the Medicare-approved amount and your health plan pays 80% of the Medicare-approved amount</a:t>
            </a:r>
            <a:r>
              <a:rPr lang="en-US" altLang="en-US" sz="1600" dirty="0">
                <a:solidFill>
                  <a:schemeClr val="accent2">
                    <a:lumMod val="75000"/>
                  </a:schemeClr>
                </a:solidFill>
                <a:latin typeface="Tahoma" panose="020B0604030504040204" pitchFamily="34" charset="0"/>
                <a:sym typeface="Calibri" panose="020F0502020204030204" pitchFamily="34" charset="0"/>
              </a:rPr>
              <a:t>. Plans that include co-insurance are:</a:t>
            </a:r>
          </a:p>
          <a:p>
            <a:pPr marL="0" indent="0">
              <a:lnSpc>
                <a:spcPct val="80000"/>
              </a:lnSpc>
              <a:spcBef>
                <a:spcPts val="700"/>
              </a:spcBef>
              <a:buNone/>
              <a:defRPr/>
            </a:pPr>
            <a:endParaRPr lang="en-US" altLang="en-US" sz="800" dirty="0">
              <a:solidFill>
                <a:schemeClr val="accent2">
                  <a:lumMod val="75000"/>
                </a:schemeClr>
              </a:solidFill>
              <a:latin typeface="Tahoma" panose="020B0604030504040204" pitchFamily="34" charset="0"/>
              <a:sym typeface="Calibri" panose="020F0502020204030204" pitchFamily="34" charset="0"/>
            </a:endParaRPr>
          </a:p>
          <a:p>
            <a:pPr>
              <a:lnSpc>
                <a:spcPct val="80000"/>
              </a:lnSpc>
              <a:spcBef>
                <a:spcPts val="700"/>
              </a:spcBef>
              <a:defRPr/>
            </a:pPr>
            <a:r>
              <a:rPr lang="en-US" altLang="en-US" sz="1600" dirty="0">
                <a:solidFill>
                  <a:schemeClr val="accent2">
                    <a:lumMod val="75000"/>
                  </a:schemeClr>
                </a:solidFill>
                <a:latin typeface="Tahoma" panose="020B0604030504040204" pitchFamily="34" charset="0"/>
                <a:sym typeface="Calibri" panose="020F0502020204030204" pitchFamily="34" charset="0"/>
              </a:rPr>
              <a:t>Part A (Hospital coverage)</a:t>
            </a:r>
          </a:p>
          <a:p>
            <a:pPr>
              <a:lnSpc>
                <a:spcPct val="80000"/>
              </a:lnSpc>
              <a:spcBef>
                <a:spcPts val="700"/>
              </a:spcBef>
              <a:defRPr/>
            </a:pPr>
            <a:r>
              <a:rPr lang="en-US" altLang="en-US" sz="1600" dirty="0">
                <a:solidFill>
                  <a:schemeClr val="accent2">
                    <a:lumMod val="75000"/>
                  </a:schemeClr>
                </a:solidFill>
                <a:latin typeface="Tahoma" panose="020B0604030504040204" pitchFamily="34" charset="0"/>
                <a:sym typeface="Calibri" panose="020F0502020204030204" pitchFamily="34" charset="0"/>
              </a:rPr>
              <a:t>Part B (Medical coverage)</a:t>
            </a:r>
          </a:p>
          <a:p>
            <a:pPr>
              <a:lnSpc>
                <a:spcPct val="80000"/>
              </a:lnSpc>
              <a:spcBef>
                <a:spcPts val="700"/>
              </a:spcBef>
              <a:defRPr/>
            </a:pPr>
            <a:r>
              <a:rPr lang="en-US" altLang="en-US" sz="1600" dirty="0">
                <a:solidFill>
                  <a:schemeClr val="accent2">
                    <a:lumMod val="75000"/>
                  </a:schemeClr>
                </a:solidFill>
                <a:latin typeface="Tahoma" panose="020B0604030504040204" pitchFamily="34" charset="0"/>
                <a:sym typeface="Calibri" panose="020F0502020204030204" pitchFamily="34" charset="0"/>
              </a:rPr>
              <a:t>Part D (Drug coverage)</a:t>
            </a:r>
          </a:p>
          <a:p>
            <a:pPr>
              <a:lnSpc>
                <a:spcPct val="80000"/>
              </a:lnSpc>
              <a:spcBef>
                <a:spcPts val="700"/>
              </a:spcBef>
              <a:defRPr/>
            </a:pPr>
            <a:r>
              <a:rPr lang="en-US" altLang="en-US" sz="1600" dirty="0">
                <a:solidFill>
                  <a:schemeClr val="accent2">
                    <a:lumMod val="75000"/>
                  </a:schemeClr>
                </a:solidFill>
                <a:latin typeface="Tahoma" panose="020B0604030504040204" pitchFamily="34" charset="0"/>
                <a:sym typeface="Calibri" panose="020F0502020204030204" pitchFamily="34" charset="0"/>
              </a:rPr>
              <a:t>Medicare Advantage plan</a:t>
            </a:r>
          </a:p>
          <a:p>
            <a:pPr marL="0" indent="0">
              <a:lnSpc>
                <a:spcPct val="80000"/>
              </a:lnSpc>
              <a:spcBef>
                <a:spcPts val="700"/>
              </a:spcBef>
              <a:buNone/>
              <a:defRPr/>
            </a:pPr>
            <a:endParaRPr lang="en-US" altLang="en-US" sz="1800" b="1" dirty="0">
              <a:solidFill>
                <a:schemeClr val="accent2">
                  <a:lumMod val="75000"/>
                </a:schemeClr>
              </a:solidFill>
              <a:latin typeface="Tahoma" panose="020B0604030504040204" pitchFamily="34" charset="0"/>
              <a:sym typeface="Calibri" panose="020F0502020204030204" pitchFamily="34" charset="0"/>
            </a:endParaRPr>
          </a:p>
          <a:p>
            <a:pPr marL="0" indent="0">
              <a:lnSpc>
                <a:spcPct val="80000"/>
              </a:lnSpc>
              <a:spcBef>
                <a:spcPts val="700"/>
              </a:spcBef>
              <a:buFont typeface="Arial" panose="020B0604020202020204" pitchFamily="34" charset="0"/>
              <a:buNone/>
              <a:defRPr/>
            </a:pPr>
            <a:r>
              <a:rPr lang="en-US" altLang="en-US" sz="1600" b="1" u="sng" dirty="0">
                <a:solidFill>
                  <a:schemeClr val="accent2">
                    <a:lumMod val="75000"/>
                  </a:schemeClr>
                </a:solidFill>
                <a:latin typeface="Tahoma" panose="020B0604030504040204" pitchFamily="34" charset="0"/>
                <a:sym typeface="Calibri" panose="020F0502020204030204" pitchFamily="34" charset="0"/>
              </a:rPr>
              <a:t>Out-of-pocket maximum </a:t>
            </a:r>
            <a:r>
              <a:rPr lang="en-US" altLang="en-US" sz="1600" dirty="0">
                <a:solidFill>
                  <a:schemeClr val="accent2">
                    <a:lumMod val="75000"/>
                  </a:schemeClr>
                </a:solidFill>
                <a:latin typeface="Tahoma" panose="020B0604030504040204" pitchFamily="34" charset="0"/>
                <a:sym typeface="Calibri" panose="020F0502020204030204" pitchFamily="34" charset="0"/>
              </a:rPr>
              <a:t>– An out-of-pocket maximum is the yearly limit you pay out of your pocket for covered hospital and medical services. Once you reach the maximum, you are no longer required to pay the co-payments or co-insurance, and your health plan covers all your care. Plans that offer an out-of-pocket maximum are:</a:t>
            </a:r>
          </a:p>
          <a:p>
            <a:pPr>
              <a:lnSpc>
                <a:spcPct val="80000"/>
              </a:lnSpc>
              <a:spcBef>
                <a:spcPts val="700"/>
              </a:spcBef>
              <a:defRPr/>
            </a:pPr>
            <a:r>
              <a:rPr lang="en-US" altLang="en-US" sz="1600" dirty="0">
                <a:solidFill>
                  <a:schemeClr val="accent2">
                    <a:lumMod val="75000"/>
                  </a:schemeClr>
                </a:solidFill>
                <a:latin typeface="Tahoma" panose="020B0604030504040204" pitchFamily="34" charset="0"/>
                <a:sym typeface="Calibri" panose="020F0502020204030204" pitchFamily="34" charset="0"/>
              </a:rPr>
              <a:t>Certain Medicare Supplement (Medigap) plans</a:t>
            </a:r>
          </a:p>
          <a:p>
            <a:pPr>
              <a:lnSpc>
                <a:spcPct val="80000"/>
              </a:lnSpc>
              <a:spcBef>
                <a:spcPts val="700"/>
              </a:spcBef>
              <a:defRPr/>
            </a:pPr>
            <a:r>
              <a:rPr lang="en-US" altLang="en-US" sz="1600" dirty="0">
                <a:solidFill>
                  <a:schemeClr val="accent2">
                    <a:lumMod val="75000"/>
                  </a:schemeClr>
                </a:solidFill>
                <a:latin typeface="Tahoma" panose="020B0604030504040204" pitchFamily="34" charset="0"/>
                <a:sym typeface="Calibri" panose="020F0502020204030204" pitchFamily="34" charset="0"/>
              </a:rPr>
              <a:t>Medicare Advantage plan</a:t>
            </a:r>
          </a:p>
          <a:p>
            <a:pPr marL="0" indent="0">
              <a:lnSpc>
                <a:spcPct val="80000"/>
              </a:lnSpc>
              <a:spcBef>
                <a:spcPts val="700"/>
              </a:spcBef>
              <a:buNone/>
              <a:defRPr/>
            </a:pPr>
            <a:endParaRPr lang="en-US" altLang="en-US" sz="1600" dirty="0">
              <a:solidFill>
                <a:schemeClr val="accent2">
                  <a:lumMod val="75000"/>
                </a:schemeClr>
              </a:solidFill>
              <a:latin typeface="Tahoma" panose="020B0604030504040204" pitchFamily="34" charset="0"/>
              <a:sym typeface="Calibri" panose="020F0502020204030204" pitchFamily="34" charset="0"/>
            </a:endParaRPr>
          </a:p>
          <a:p>
            <a:pPr marL="0" indent="0">
              <a:lnSpc>
                <a:spcPct val="80000"/>
              </a:lnSpc>
              <a:spcBef>
                <a:spcPts val="700"/>
              </a:spcBef>
              <a:buNone/>
              <a:defRPr/>
            </a:pPr>
            <a:r>
              <a:rPr lang="en-US" altLang="en-US" sz="1600" b="1" dirty="0">
                <a:solidFill>
                  <a:schemeClr val="accent2">
                    <a:lumMod val="75000"/>
                  </a:schemeClr>
                </a:solidFill>
                <a:latin typeface="Tahoma" panose="020B0604030504040204" pitchFamily="34" charset="0"/>
                <a:sym typeface="Calibri" panose="020F0502020204030204" pitchFamily="34" charset="0"/>
              </a:rPr>
              <a:t>Important</a:t>
            </a:r>
            <a:r>
              <a:rPr lang="en-US" altLang="en-US" sz="1600" dirty="0">
                <a:solidFill>
                  <a:schemeClr val="accent2">
                    <a:lumMod val="75000"/>
                  </a:schemeClr>
                </a:solidFill>
                <a:latin typeface="Tahoma" panose="020B0604030504040204" pitchFamily="34" charset="0"/>
                <a:sym typeface="Calibri" panose="020F0502020204030204" pitchFamily="34" charset="0"/>
              </a:rPr>
              <a:t>: Unlike Traditional Medicare, </a:t>
            </a:r>
            <a:r>
              <a:rPr lang="en-US" altLang="en-US" sz="1600" u="sng" dirty="0">
                <a:solidFill>
                  <a:schemeClr val="accent2">
                    <a:lumMod val="75000"/>
                  </a:schemeClr>
                </a:solidFill>
                <a:latin typeface="Tahoma" panose="020B0604030504040204" pitchFamily="34" charset="0"/>
                <a:sym typeface="Calibri" panose="020F0502020204030204" pitchFamily="34" charset="0"/>
              </a:rPr>
              <a:t>all</a:t>
            </a:r>
            <a:r>
              <a:rPr lang="en-US" altLang="en-US" sz="1600" dirty="0">
                <a:solidFill>
                  <a:schemeClr val="accent2">
                    <a:lumMod val="75000"/>
                  </a:schemeClr>
                </a:solidFill>
                <a:latin typeface="Tahoma" panose="020B0604030504040204" pitchFamily="34" charset="0"/>
                <a:sym typeface="Calibri" panose="020F0502020204030204" pitchFamily="34" charset="0"/>
              </a:rPr>
              <a:t> Medicare Advantage plans have an out-of-pocket maximum.</a:t>
            </a:r>
          </a:p>
          <a:p>
            <a:pPr>
              <a:lnSpc>
                <a:spcPct val="80000"/>
              </a:lnSpc>
              <a:spcBef>
                <a:spcPts val="700"/>
              </a:spcBef>
              <a:defRPr/>
            </a:pPr>
            <a:r>
              <a:rPr lang="en-US" altLang="en-US" sz="1600" dirty="0">
                <a:solidFill>
                  <a:schemeClr val="accent2">
                    <a:lumMod val="75000"/>
                  </a:schemeClr>
                </a:solidFill>
                <a:latin typeface="Tahoma" panose="020B0604030504040204" pitchFamily="34" charset="0"/>
                <a:sym typeface="Calibri" panose="020F0502020204030204" pitchFamily="34" charset="0"/>
              </a:rPr>
              <a:t>Note – if your Medicare Advantage plan includes prescription drug coverage, the out-of-pocket maximum does not apply; meaning, you will still be responsible for prescription drug costs.</a:t>
            </a:r>
          </a:p>
        </p:txBody>
      </p:sp>
      <p:pic>
        <p:nvPicPr>
          <p:cNvPr id="2" name="Picture 1">
            <a:extLst>
              <a:ext uri="{FF2B5EF4-FFF2-40B4-BE49-F238E27FC236}">
                <a16:creationId xmlns:a16="http://schemas.microsoft.com/office/drawing/2014/main" id="{0DBC8966-BDEE-0058-3449-F8FC41123704}"/>
              </a:ext>
            </a:extLst>
          </p:cNvPr>
          <p:cNvPicPr>
            <a:picLocks noChangeAspect="1"/>
          </p:cNvPicPr>
          <p:nvPr/>
        </p:nvPicPr>
        <p:blipFill>
          <a:blip r:embed="rId4"/>
          <a:stretch>
            <a:fillRect/>
          </a:stretch>
        </p:blipFill>
        <p:spPr>
          <a:xfrm>
            <a:off x="9520343" y="5960624"/>
            <a:ext cx="1911179" cy="561220"/>
          </a:xfrm>
          <a:prstGeom prst="rect">
            <a:avLst/>
          </a:prstGeom>
        </p:spPr>
      </p:pic>
      <p:pic>
        <p:nvPicPr>
          <p:cNvPr id="5" name="Audio 4">
            <a:hlinkClick r:id="" action="ppaction://media"/>
            <a:extLst>
              <a:ext uri="{FF2B5EF4-FFF2-40B4-BE49-F238E27FC236}">
                <a16:creationId xmlns:a16="http://schemas.microsoft.com/office/drawing/2014/main" id="{07C2E9FC-D985-415F-B663-7D1F920D4A1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042370627"/>
      </p:ext>
    </p:extLst>
  </p:cSld>
  <p:clrMapOvr>
    <a:masterClrMapping/>
  </p:clrMapOvr>
  <mc:AlternateContent xmlns:mc="http://schemas.openxmlformats.org/markup-compatibility/2006" xmlns:p14="http://schemas.microsoft.com/office/powerpoint/2010/main">
    <mc:Choice Requires="p14">
      <p:transition spd="slow" p14:dur="2000" advTm="96349"/>
    </mc:Choice>
    <mc:Fallback xmlns="">
      <p:transition spd="slow" advTm="963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472440" y="1"/>
            <a:ext cx="11142198" cy="876692"/>
          </a:xfrm>
        </p:spPr>
        <p:txBody>
          <a:bodyPr>
            <a:noAutofit/>
          </a:bodyPr>
          <a:lstStyle/>
          <a:p>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Financial Impact – Traditional Medicare</a:t>
            </a:r>
          </a:p>
        </p:txBody>
      </p:sp>
      <p:sp>
        <p:nvSpPr>
          <p:cNvPr id="11" name="Content Placeholder 2"/>
          <p:cNvSpPr>
            <a:spLocks noGrp="1"/>
          </p:cNvSpPr>
          <p:nvPr>
            <p:ph idx="1"/>
          </p:nvPr>
        </p:nvSpPr>
        <p:spPr>
          <a:xfrm>
            <a:off x="543462" y="1059829"/>
            <a:ext cx="11326836" cy="5462015"/>
          </a:xfrm>
        </p:spPr>
        <p:txBody>
          <a:bodyPr>
            <a:normAutofit/>
          </a:bodyPr>
          <a:lstStyle/>
          <a:p>
            <a:pPr marL="0" indent="0">
              <a:lnSpc>
                <a:spcPct val="80000"/>
              </a:lnSpc>
              <a:spcBef>
                <a:spcPts val="700"/>
              </a:spcBef>
              <a:buNone/>
              <a:defRPr/>
            </a:pPr>
            <a:r>
              <a:rPr lang="en-US" altLang="en-US" sz="1800" b="1" dirty="0">
                <a:solidFill>
                  <a:schemeClr val="accent2">
                    <a:lumMod val="75000"/>
                  </a:schemeClr>
                </a:solidFill>
                <a:latin typeface="Tahoma" panose="020B0604030504040204" pitchFamily="34" charset="0"/>
                <a:sym typeface="Calibri" panose="020F0502020204030204" pitchFamily="34" charset="0"/>
              </a:rPr>
              <a:t>Part A (Hospital Coverage) </a:t>
            </a:r>
            <a:r>
              <a:rPr lang="en-US" altLang="en-US" sz="1800" dirty="0">
                <a:solidFill>
                  <a:schemeClr val="accent2">
                    <a:lumMod val="75000"/>
                  </a:schemeClr>
                </a:solidFill>
                <a:latin typeface="Tahoma" panose="020B0604030504040204" pitchFamily="34" charset="0"/>
                <a:sym typeface="Calibri" panose="020F0502020204030204" pitchFamily="34" charset="0"/>
              </a:rPr>
              <a:t>– entitled</a:t>
            </a:r>
          </a:p>
          <a:p>
            <a:pPr>
              <a:lnSpc>
                <a:spcPct val="80000"/>
              </a:lnSpc>
              <a:spcBef>
                <a:spcPts val="700"/>
              </a:spcBef>
              <a:defRPr/>
            </a:pPr>
            <a:r>
              <a:rPr lang="en-US" altLang="en-US" sz="1800" dirty="0">
                <a:solidFill>
                  <a:schemeClr val="accent2">
                    <a:lumMod val="75000"/>
                  </a:schemeClr>
                </a:solidFill>
                <a:latin typeface="Tahoma"/>
                <a:ea typeface="Tahoma"/>
                <a:cs typeface="Tahoma"/>
                <a:sym typeface="Calibri" panose="020F0502020204030204" pitchFamily="34" charset="0"/>
              </a:rPr>
              <a:t>For most people, there is no monthly premium.</a:t>
            </a:r>
          </a:p>
          <a:p>
            <a:pPr>
              <a:lnSpc>
                <a:spcPct val="80000"/>
              </a:lnSpc>
              <a:spcBef>
                <a:spcPts val="700"/>
              </a:spcBef>
              <a:defRPr/>
            </a:pPr>
            <a:r>
              <a:rPr lang="en-US" altLang="en-US" sz="1800" dirty="0">
                <a:solidFill>
                  <a:schemeClr val="accent2">
                    <a:lumMod val="75000"/>
                  </a:schemeClr>
                </a:solidFill>
                <a:latin typeface="Tahoma"/>
                <a:ea typeface="Tahoma"/>
                <a:cs typeface="Tahoma"/>
                <a:sym typeface="Calibri" panose="020F0502020204030204" pitchFamily="34" charset="0"/>
              </a:rPr>
              <a:t>You or your spouse must have worked and paid Medicare taxes for at least 10 years.</a:t>
            </a:r>
          </a:p>
          <a:p>
            <a:pPr marL="0" indent="0">
              <a:lnSpc>
                <a:spcPct val="80000"/>
              </a:lnSpc>
              <a:spcBef>
                <a:spcPts val="700"/>
              </a:spcBef>
              <a:buNone/>
              <a:defRPr/>
            </a:pPr>
            <a:r>
              <a:rPr lang="en-US" altLang="en-US" sz="1800" dirty="0">
                <a:solidFill>
                  <a:schemeClr val="accent2">
                    <a:lumMod val="75000"/>
                  </a:schemeClr>
                </a:solidFill>
                <a:latin typeface="Tahoma"/>
                <a:ea typeface="Tahoma"/>
                <a:cs typeface="Tahoma"/>
                <a:sym typeface="Calibri" panose="020F0502020204030204" pitchFamily="34" charset="0"/>
              </a:rPr>
              <a:t>   </a:t>
            </a:r>
            <a:r>
              <a:rPr lang="en-US" sz="1400" b="1" i="1" dirty="0">
                <a:latin typeface="Tahoma"/>
                <a:ea typeface="Tahoma"/>
                <a:cs typeface="Tahoma"/>
              </a:rPr>
              <a:t>Resource</a:t>
            </a:r>
            <a:r>
              <a:rPr lang="en-US" sz="1400" b="1" dirty="0">
                <a:latin typeface="Tahoma"/>
                <a:ea typeface="Tahoma"/>
                <a:cs typeface="Tahoma"/>
              </a:rPr>
              <a:t>:</a:t>
            </a:r>
            <a:r>
              <a:rPr lang="en-US" sz="1400" dirty="0">
                <a:latin typeface="Tahoma"/>
                <a:ea typeface="Tahoma"/>
                <a:cs typeface="Tahoma"/>
              </a:rPr>
              <a:t>  </a:t>
            </a:r>
            <a:r>
              <a:rPr lang="en-US" sz="1400" dirty="0">
                <a:latin typeface="Tahoma"/>
                <a:ea typeface="Tahoma"/>
                <a:cs typeface="Tahoma"/>
                <a:hlinkClick r:id="rId4"/>
              </a:rPr>
              <a:t>https://www.medicare.gov/basics/costs/medicare-costs</a:t>
            </a:r>
            <a:r>
              <a:rPr lang="en-US" sz="1400" dirty="0">
                <a:latin typeface="Tahoma"/>
                <a:ea typeface="Tahoma"/>
                <a:cs typeface="Tahoma"/>
              </a:rPr>
              <a:t> </a:t>
            </a:r>
            <a:endParaRPr lang="en-US" altLang="en-US" sz="1400" dirty="0">
              <a:solidFill>
                <a:schemeClr val="accent2">
                  <a:lumMod val="75000"/>
                </a:schemeClr>
              </a:solidFill>
              <a:latin typeface="Tahoma"/>
              <a:ea typeface="Tahoma"/>
              <a:cs typeface="Tahoma"/>
              <a:sym typeface="Calibri" panose="020F0502020204030204" pitchFamily="34" charset="0"/>
            </a:endParaRPr>
          </a:p>
          <a:p>
            <a:pPr marL="419100" lvl="1" indent="0">
              <a:lnSpc>
                <a:spcPct val="80000"/>
              </a:lnSpc>
              <a:spcBef>
                <a:spcPts val="600"/>
              </a:spcBef>
              <a:buNone/>
              <a:defRPr/>
            </a:pPr>
            <a:endParaRPr lang="en-US" altLang="en-US" sz="1800" dirty="0">
              <a:solidFill>
                <a:schemeClr val="accent2">
                  <a:lumMod val="75000"/>
                </a:schemeClr>
              </a:solidFill>
              <a:latin typeface="Tahoma" panose="020B0604030504040204" pitchFamily="34" charset="0"/>
              <a:sym typeface="Calibri" panose="020F0502020204030204" pitchFamily="34" charset="0"/>
            </a:endParaRPr>
          </a:p>
          <a:p>
            <a:pPr marL="0" indent="0">
              <a:lnSpc>
                <a:spcPct val="80000"/>
              </a:lnSpc>
              <a:spcBef>
                <a:spcPts val="700"/>
              </a:spcBef>
              <a:buNone/>
              <a:defRPr/>
            </a:pPr>
            <a:r>
              <a:rPr lang="en-US" altLang="en-US" sz="1800" b="1" dirty="0">
                <a:solidFill>
                  <a:schemeClr val="accent2">
                    <a:lumMod val="75000"/>
                  </a:schemeClr>
                </a:solidFill>
                <a:latin typeface="Tahoma"/>
                <a:ea typeface="Tahoma"/>
                <a:cs typeface="Tahoma"/>
                <a:sym typeface="Calibri" panose="020F0502020204030204" pitchFamily="34" charset="0"/>
              </a:rPr>
              <a:t>Part B (Medical Coverage) – </a:t>
            </a:r>
            <a:r>
              <a:rPr lang="en-US" altLang="en-US" sz="1800" dirty="0">
                <a:solidFill>
                  <a:schemeClr val="accent2">
                    <a:lumMod val="75000"/>
                  </a:schemeClr>
                </a:solidFill>
                <a:latin typeface="Tahoma"/>
                <a:ea typeface="Tahoma"/>
                <a:cs typeface="Tahoma"/>
                <a:sym typeface="Calibri" panose="020F0502020204030204" pitchFamily="34" charset="0"/>
              </a:rPr>
              <a:t>optional, monthly premium</a:t>
            </a:r>
          </a:p>
          <a:p>
            <a:pPr>
              <a:lnSpc>
                <a:spcPct val="80000"/>
              </a:lnSpc>
              <a:spcBef>
                <a:spcPts val="700"/>
              </a:spcBef>
              <a:defRPr/>
            </a:pPr>
            <a:r>
              <a:rPr lang="en-US" altLang="en-US" sz="1800" dirty="0">
                <a:solidFill>
                  <a:schemeClr val="accent2">
                    <a:lumMod val="75000"/>
                  </a:schemeClr>
                </a:solidFill>
                <a:latin typeface="Tahoma"/>
                <a:ea typeface="Tahoma"/>
                <a:cs typeface="Tahoma"/>
                <a:sym typeface="Calibri" panose="020F0502020204030204" pitchFamily="34" charset="0"/>
              </a:rPr>
              <a:t>If you choose not to pay for this coverage, you will pay out of pocket for all doctor visits and services.</a:t>
            </a:r>
          </a:p>
          <a:p>
            <a:pPr marL="0" indent="0">
              <a:lnSpc>
                <a:spcPct val="80000"/>
              </a:lnSpc>
              <a:spcBef>
                <a:spcPts val="700"/>
              </a:spcBef>
              <a:buNone/>
              <a:defRPr/>
            </a:pPr>
            <a:endParaRPr lang="en-US" altLang="en-US" sz="800" dirty="0">
              <a:solidFill>
                <a:schemeClr val="accent2">
                  <a:lumMod val="75000"/>
                </a:schemeClr>
              </a:solidFill>
              <a:latin typeface="Tahoma"/>
              <a:ea typeface="Tahoma"/>
              <a:cs typeface="Tahoma"/>
              <a:sym typeface="Calibri" panose="020F0502020204030204" pitchFamily="34" charset="0"/>
            </a:endParaRPr>
          </a:p>
          <a:p>
            <a:pPr lvl="1">
              <a:lnSpc>
                <a:spcPct val="80000"/>
              </a:lnSpc>
              <a:spcBef>
                <a:spcPts val="700"/>
              </a:spcBef>
              <a:defRPr/>
            </a:pPr>
            <a:r>
              <a:rPr lang="en-US" altLang="en-US" sz="1800" b="1" dirty="0">
                <a:solidFill>
                  <a:schemeClr val="accent2">
                    <a:lumMod val="75000"/>
                  </a:schemeClr>
                </a:solidFill>
                <a:latin typeface="Tahoma"/>
                <a:ea typeface="Tahoma"/>
                <a:cs typeface="Tahoma"/>
                <a:sym typeface="Calibri" panose="020F0502020204030204" pitchFamily="34" charset="0"/>
              </a:rPr>
              <a:t>Important</a:t>
            </a:r>
            <a:r>
              <a:rPr lang="en-US" altLang="en-US" sz="1800" dirty="0">
                <a:solidFill>
                  <a:schemeClr val="accent2">
                    <a:lumMod val="75000"/>
                  </a:schemeClr>
                </a:solidFill>
                <a:latin typeface="Tahoma"/>
                <a:ea typeface="Tahoma"/>
                <a:cs typeface="Tahoma"/>
                <a:sym typeface="Calibri" panose="020F0502020204030204" pitchFamily="34" charset="0"/>
              </a:rPr>
              <a:t>: </a:t>
            </a:r>
            <a:r>
              <a:rPr lang="en-US" sz="1800" dirty="0">
                <a:solidFill>
                  <a:schemeClr val="accent2">
                    <a:lumMod val="75000"/>
                  </a:schemeClr>
                </a:solidFill>
                <a:latin typeface="Tahoma"/>
                <a:ea typeface="Tahoma"/>
                <a:cs typeface="Tahoma"/>
              </a:rPr>
              <a:t>If you don’t get Part B when you're first eligible, your monthly premium may go up 10% for each 12-month period you could have had Part B, but didn't sign up. In most cases, you'll have to pay this penalty each time you pay your premiums, for as long as you have Part B. And, the penalty increases the longer you go without Part B coverage.</a:t>
            </a:r>
          </a:p>
          <a:p>
            <a:pPr lvl="1">
              <a:lnSpc>
                <a:spcPct val="80000"/>
              </a:lnSpc>
              <a:spcBef>
                <a:spcPts val="700"/>
              </a:spcBef>
              <a:defRPr/>
            </a:pPr>
            <a:endParaRPr lang="en-US" sz="800" i="1" dirty="0">
              <a:solidFill>
                <a:schemeClr val="accent2">
                  <a:lumMod val="75000"/>
                </a:schemeClr>
              </a:solidFill>
              <a:latin typeface="Tahoma"/>
              <a:ea typeface="Tahoma"/>
              <a:cs typeface="Tahoma"/>
            </a:endParaRPr>
          </a:p>
          <a:p>
            <a:pPr marL="457200" lvl="1" indent="0">
              <a:lnSpc>
                <a:spcPct val="80000"/>
              </a:lnSpc>
              <a:spcBef>
                <a:spcPts val="700"/>
              </a:spcBef>
              <a:buNone/>
              <a:defRPr/>
            </a:pPr>
            <a:r>
              <a:rPr lang="en-US" sz="1400" i="1" dirty="0">
                <a:solidFill>
                  <a:schemeClr val="accent2">
                    <a:lumMod val="75000"/>
                  </a:schemeClr>
                </a:solidFill>
                <a:latin typeface="Tahoma"/>
                <a:ea typeface="Tahoma"/>
                <a:cs typeface="Tahoma"/>
              </a:rPr>
              <a:t>   </a:t>
            </a:r>
            <a:r>
              <a:rPr lang="en-US" sz="1400" b="1" i="1" dirty="0">
                <a:latin typeface="Tahoma"/>
                <a:ea typeface="Tahoma"/>
                <a:cs typeface="Tahoma"/>
              </a:rPr>
              <a:t>Resource</a:t>
            </a:r>
            <a:r>
              <a:rPr lang="en-US" sz="1400" b="1" dirty="0">
                <a:latin typeface="Tahoma"/>
                <a:ea typeface="Tahoma"/>
                <a:cs typeface="Tahoma"/>
              </a:rPr>
              <a:t>:</a:t>
            </a:r>
            <a:r>
              <a:rPr lang="en-US" sz="1400" dirty="0">
                <a:latin typeface="Tahoma"/>
                <a:ea typeface="Tahoma"/>
                <a:cs typeface="Tahoma"/>
              </a:rPr>
              <a:t> </a:t>
            </a:r>
            <a:r>
              <a:rPr lang="en-US" sz="1400" dirty="0">
                <a:latin typeface="Tahoma"/>
                <a:ea typeface="Tahoma"/>
                <a:cs typeface="Tahoma"/>
                <a:hlinkClick r:id="rId5"/>
              </a:rPr>
              <a:t>https://www.medicare.gov/your-medicare-costs/part-b-costs/part-b-late-enrollment-penalty</a:t>
            </a:r>
            <a:r>
              <a:rPr lang="en-US" sz="1400" dirty="0">
                <a:latin typeface="Tahoma"/>
                <a:ea typeface="Tahoma"/>
                <a:cs typeface="Tahoma"/>
              </a:rPr>
              <a:t> </a:t>
            </a:r>
            <a:endParaRPr lang="en-US" altLang="en-US" sz="1400" dirty="0">
              <a:solidFill>
                <a:srgbClr val="7030A0"/>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endParaRPr>
          </a:p>
          <a:p>
            <a:pPr marL="457200" lvl="1" indent="0">
              <a:lnSpc>
                <a:spcPct val="80000"/>
              </a:lnSpc>
              <a:spcBef>
                <a:spcPts val="600"/>
              </a:spcBef>
              <a:buNone/>
              <a:defRPr/>
            </a:pPr>
            <a:endParaRPr lang="en-US" altLang="en-US" sz="1800" dirty="0">
              <a:solidFill>
                <a:schemeClr val="accent2">
                  <a:lumMod val="75000"/>
                </a:schemeClr>
              </a:solidFill>
              <a:latin typeface="Tahoma" panose="020B0604030504040204" pitchFamily="34" charset="0"/>
              <a:sym typeface="Calibri" panose="020F0502020204030204" pitchFamily="34" charset="0"/>
            </a:endParaRPr>
          </a:p>
          <a:p>
            <a:pPr marL="0" indent="0">
              <a:lnSpc>
                <a:spcPct val="80000"/>
              </a:lnSpc>
              <a:spcBef>
                <a:spcPts val="700"/>
              </a:spcBef>
              <a:buNone/>
              <a:defRPr/>
            </a:pPr>
            <a:r>
              <a:rPr lang="en-US" altLang="en-US" sz="1800" b="1" dirty="0">
                <a:solidFill>
                  <a:schemeClr val="accent2">
                    <a:lumMod val="75000"/>
                  </a:schemeClr>
                </a:solidFill>
                <a:latin typeface="Tahoma"/>
                <a:ea typeface="Tahoma"/>
                <a:cs typeface="Tahoma"/>
                <a:sym typeface="Calibri" panose="020F0502020204030204" pitchFamily="34" charset="0"/>
              </a:rPr>
              <a:t>Medicare Supplement (Medigap) – </a:t>
            </a:r>
            <a:r>
              <a:rPr lang="en-US" altLang="en-US" sz="1800" dirty="0">
                <a:solidFill>
                  <a:schemeClr val="accent2">
                    <a:lumMod val="75000"/>
                  </a:schemeClr>
                </a:solidFill>
                <a:latin typeface="Tahoma"/>
                <a:ea typeface="Tahoma"/>
                <a:cs typeface="Tahoma"/>
                <a:sym typeface="Calibri" panose="020F0502020204030204" pitchFamily="34" charset="0"/>
              </a:rPr>
              <a:t>optional, monthly premium</a:t>
            </a:r>
          </a:p>
          <a:p>
            <a:pPr marL="857250" lvl="1" indent="-457200">
              <a:lnSpc>
                <a:spcPct val="100000"/>
              </a:lnSpc>
              <a:buSzPct val="85000"/>
              <a:defRPr/>
            </a:pPr>
            <a:r>
              <a:rPr lang="en-US" altLang="en-US" sz="1800" dirty="0">
                <a:solidFill>
                  <a:schemeClr val="accent2">
                    <a:lumMod val="75000"/>
                  </a:schemeClr>
                </a:solidFill>
                <a:latin typeface="Tahoma"/>
                <a:ea typeface="Tahoma"/>
                <a:cs typeface="Tahoma"/>
                <a:sym typeface="Calibri" panose="020F0502020204030204" pitchFamily="34" charset="0"/>
              </a:rPr>
              <a:t>Reminder – a Medigap policy </a:t>
            </a:r>
            <a:r>
              <a:rPr lang="en-US" sz="1800" dirty="0">
                <a:solidFill>
                  <a:schemeClr val="accent2">
                    <a:lumMod val="75000"/>
                  </a:schemeClr>
                </a:solidFill>
                <a:latin typeface="Tahoma"/>
                <a:ea typeface="Tahoma"/>
                <a:cs typeface="Tahoma"/>
              </a:rPr>
              <a:t>can help pay some of the remaining health care costs for covered services and supplies that Traditional Medicare doesn’t completely pay for.</a:t>
            </a:r>
            <a:r>
              <a:rPr lang="en-US" sz="1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 ​</a:t>
            </a:r>
          </a:p>
        </p:txBody>
      </p:sp>
      <p:pic>
        <p:nvPicPr>
          <p:cNvPr id="2" name="Picture 1">
            <a:extLst>
              <a:ext uri="{FF2B5EF4-FFF2-40B4-BE49-F238E27FC236}">
                <a16:creationId xmlns:a16="http://schemas.microsoft.com/office/drawing/2014/main" id="{0DBC8966-BDEE-0058-3449-F8FC41123704}"/>
              </a:ext>
            </a:extLst>
          </p:cNvPr>
          <p:cNvPicPr>
            <a:picLocks noChangeAspect="1"/>
          </p:cNvPicPr>
          <p:nvPr/>
        </p:nvPicPr>
        <p:blipFill>
          <a:blip r:embed="rId6"/>
          <a:stretch>
            <a:fillRect/>
          </a:stretch>
        </p:blipFill>
        <p:spPr>
          <a:xfrm>
            <a:off x="9520343" y="5960624"/>
            <a:ext cx="1911179" cy="561220"/>
          </a:xfrm>
          <a:prstGeom prst="rect">
            <a:avLst/>
          </a:prstGeom>
        </p:spPr>
      </p:pic>
      <p:pic>
        <p:nvPicPr>
          <p:cNvPr id="14" name="Audio 13">
            <a:hlinkClick r:id="" action="ppaction://media"/>
            <a:extLst>
              <a:ext uri="{FF2B5EF4-FFF2-40B4-BE49-F238E27FC236}">
                <a16:creationId xmlns:a16="http://schemas.microsoft.com/office/drawing/2014/main" id="{AA3DF78E-C5A8-4951-A7F5-99D4F60D409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001183218"/>
      </p:ext>
    </p:extLst>
  </p:cSld>
  <p:clrMapOvr>
    <a:masterClrMapping/>
  </p:clrMapOvr>
  <mc:AlternateContent xmlns:mc="http://schemas.openxmlformats.org/markup-compatibility/2006" xmlns:p14="http://schemas.microsoft.com/office/powerpoint/2010/main">
    <mc:Choice Requires="p14">
      <p:transition spd="slow" p14:dur="2000" advTm="96910"/>
    </mc:Choice>
    <mc:Fallback xmlns="">
      <p:transition spd="slow" advTm="969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472440" y="1"/>
            <a:ext cx="11142198" cy="876692"/>
          </a:xfrm>
        </p:spPr>
        <p:txBody>
          <a:bodyPr>
            <a:normAutofit/>
          </a:bodyPr>
          <a:lstStyle/>
          <a:p>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Financial Impact – Medicare Part D</a:t>
            </a:r>
          </a:p>
        </p:txBody>
      </p:sp>
      <p:sp>
        <p:nvSpPr>
          <p:cNvPr id="11" name="Content Placeholder 2"/>
          <p:cNvSpPr>
            <a:spLocks noGrp="1"/>
          </p:cNvSpPr>
          <p:nvPr>
            <p:ph idx="1"/>
          </p:nvPr>
        </p:nvSpPr>
        <p:spPr>
          <a:xfrm>
            <a:off x="472440" y="1040829"/>
            <a:ext cx="11326836" cy="4392305"/>
          </a:xfrm>
        </p:spPr>
        <p:txBody>
          <a:bodyPr>
            <a:normAutofit lnSpcReduction="10000"/>
          </a:bodyPr>
          <a:lstStyle/>
          <a:p>
            <a:pPr marL="0" indent="0">
              <a:lnSpc>
                <a:spcPct val="80000"/>
              </a:lnSpc>
              <a:spcBef>
                <a:spcPts val="700"/>
              </a:spcBef>
              <a:buNone/>
              <a:defRPr/>
            </a:pPr>
            <a:r>
              <a:rPr lang="en-US" altLang="en-US" sz="1800" b="1" dirty="0">
                <a:solidFill>
                  <a:schemeClr val="accent2">
                    <a:lumMod val="75000"/>
                  </a:schemeClr>
                </a:solidFill>
                <a:latin typeface="Tahoma" panose="020B0604030504040204" pitchFamily="34" charset="0"/>
                <a:sym typeface="Calibri" panose="020F0502020204030204" pitchFamily="34" charset="0"/>
              </a:rPr>
              <a:t>Part D (Drug Coverage) </a:t>
            </a:r>
            <a:r>
              <a:rPr lang="en-US" altLang="en-US" sz="1800" dirty="0">
                <a:solidFill>
                  <a:schemeClr val="accent2">
                    <a:lumMod val="75000"/>
                  </a:schemeClr>
                </a:solidFill>
                <a:latin typeface="Tahoma" panose="020B0604030504040204" pitchFamily="34" charset="0"/>
                <a:sym typeface="Calibri" panose="020F0502020204030204" pitchFamily="34" charset="0"/>
              </a:rPr>
              <a:t>– optional, monthly premium</a:t>
            </a:r>
          </a:p>
          <a:p>
            <a:pPr marL="0" indent="0">
              <a:lnSpc>
                <a:spcPct val="80000"/>
              </a:lnSpc>
              <a:spcBef>
                <a:spcPts val="700"/>
              </a:spcBef>
              <a:buNone/>
              <a:defRPr/>
            </a:pPr>
            <a:endParaRPr lang="en-US" altLang="en-US" sz="1800" dirty="0">
              <a:solidFill>
                <a:schemeClr val="accent2">
                  <a:lumMod val="75000"/>
                </a:schemeClr>
              </a:solidFill>
              <a:latin typeface="Tahoma" panose="020B0604030504040204" pitchFamily="34" charset="0"/>
              <a:ea typeface="Tahoma"/>
              <a:cs typeface="Tahoma"/>
              <a:sym typeface="Calibri" panose="020F0502020204030204" pitchFamily="34" charset="0"/>
            </a:endParaRPr>
          </a:p>
          <a:p>
            <a:pPr>
              <a:lnSpc>
                <a:spcPct val="80000"/>
              </a:lnSpc>
              <a:spcBef>
                <a:spcPts val="700"/>
              </a:spcBef>
              <a:defRPr/>
            </a:pPr>
            <a:r>
              <a:rPr lang="en-US" altLang="en-US" sz="1800" dirty="0">
                <a:solidFill>
                  <a:schemeClr val="accent2">
                    <a:lumMod val="75000"/>
                  </a:schemeClr>
                </a:solidFill>
                <a:latin typeface="Tahoma" panose="020B0604030504040204" pitchFamily="34" charset="0"/>
                <a:sym typeface="Calibri" panose="020F0502020204030204" pitchFamily="34" charset="0"/>
              </a:rPr>
              <a:t>Some Part D plans include a deductible (varies by plan).</a:t>
            </a:r>
          </a:p>
          <a:p>
            <a:pPr marL="0" indent="0">
              <a:lnSpc>
                <a:spcPct val="80000"/>
              </a:lnSpc>
              <a:spcBef>
                <a:spcPts val="700"/>
              </a:spcBef>
              <a:buNone/>
              <a:defRPr/>
            </a:pPr>
            <a:endParaRPr lang="en-US" altLang="en-US" sz="1800" dirty="0">
              <a:solidFill>
                <a:schemeClr val="accent2">
                  <a:lumMod val="75000"/>
                </a:schemeClr>
              </a:solidFill>
              <a:latin typeface="Tahoma" panose="020B0604030504040204" pitchFamily="34" charset="0"/>
              <a:sym typeface="Calibri" panose="020F0502020204030204" pitchFamily="34" charset="0"/>
            </a:endParaRPr>
          </a:p>
          <a:p>
            <a:pPr>
              <a:lnSpc>
                <a:spcPct val="80000"/>
              </a:lnSpc>
              <a:spcBef>
                <a:spcPts val="700"/>
              </a:spcBef>
              <a:defRPr/>
            </a:pPr>
            <a:r>
              <a:rPr lang="en-US" altLang="en-US" sz="1800" dirty="0">
                <a:solidFill>
                  <a:schemeClr val="accent2">
                    <a:lumMod val="75000"/>
                  </a:schemeClr>
                </a:solidFill>
                <a:latin typeface="Tahoma" panose="020B0604030504040204" pitchFamily="34" charset="0"/>
                <a:sym typeface="Calibri" panose="020F0502020204030204" pitchFamily="34" charset="0"/>
              </a:rPr>
              <a:t>Most Part D plans include a co-payment or co-insurance, due at the time you fill your prescription (varies by plan and medication).</a:t>
            </a:r>
          </a:p>
          <a:p>
            <a:pPr marL="0" indent="0">
              <a:lnSpc>
                <a:spcPct val="80000"/>
              </a:lnSpc>
              <a:spcBef>
                <a:spcPts val="700"/>
              </a:spcBef>
              <a:buNone/>
              <a:defRPr/>
            </a:pPr>
            <a:endParaRPr lang="en-US" altLang="en-US" sz="1800" dirty="0">
              <a:solidFill>
                <a:schemeClr val="accent2">
                  <a:lumMod val="75000"/>
                </a:schemeClr>
              </a:solidFill>
              <a:latin typeface="Tahoma" panose="020B0604030504040204" pitchFamily="34" charset="0"/>
              <a:sym typeface="Calibri" panose="020F0502020204030204" pitchFamily="34" charset="0"/>
            </a:endParaRPr>
          </a:p>
          <a:p>
            <a:pPr>
              <a:lnSpc>
                <a:spcPct val="80000"/>
              </a:lnSpc>
              <a:spcBef>
                <a:spcPts val="700"/>
              </a:spcBef>
              <a:defRPr/>
            </a:pPr>
            <a:r>
              <a:rPr lang="en-US" altLang="en-US" sz="1800" dirty="0">
                <a:solidFill>
                  <a:schemeClr val="accent2">
                    <a:lumMod val="75000"/>
                  </a:schemeClr>
                </a:solidFill>
                <a:latin typeface="Tahoma" panose="020B0604030504040204" pitchFamily="34" charset="0"/>
                <a:sym typeface="Calibri" panose="020F0502020204030204" pitchFamily="34" charset="0"/>
              </a:rPr>
              <a:t>If you choose not to pay for this coverage, you will pay out of pocket for all medications.</a:t>
            </a:r>
          </a:p>
          <a:p>
            <a:pPr marL="0" indent="0">
              <a:lnSpc>
                <a:spcPct val="80000"/>
              </a:lnSpc>
              <a:spcBef>
                <a:spcPts val="700"/>
              </a:spcBef>
              <a:buNone/>
              <a:defRPr/>
            </a:pPr>
            <a:endParaRPr lang="en-US" altLang="en-US" sz="1800" dirty="0">
              <a:solidFill>
                <a:schemeClr val="accent2">
                  <a:lumMod val="75000"/>
                </a:schemeClr>
              </a:solidFill>
              <a:latin typeface="Tahoma" panose="020B0604030504040204" pitchFamily="34" charset="0"/>
              <a:sym typeface="Calibri" panose="020F0502020204030204" pitchFamily="34" charset="0"/>
            </a:endParaRPr>
          </a:p>
          <a:p>
            <a:pPr>
              <a:lnSpc>
                <a:spcPct val="80000"/>
              </a:lnSpc>
              <a:spcBef>
                <a:spcPts val="700"/>
              </a:spcBef>
              <a:defRPr/>
            </a:pPr>
            <a:r>
              <a:rPr lang="en-US" altLang="en-US" sz="1800" b="1" dirty="0">
                <a:solidFill>
                  <a:schemeClr val="accent2">
                    <a:lumMod val="75000"/>
                  </a:schemeClr>
                </a:solidFill>
                <a:latin typeface="Tahoma" panose="020B0604030504040204" pitchFamily="34" charset="0"/>
                <a:sym typeface="Calibri" panose="020F0502020204030204" pitchFamily="34" charset="0"/>
              </a:rPr>
              <a:t>Important</a:t>
            </a:r>
            <a:r>
              <a:rPr lang="en-US" altLang="en-US" sz="1800" dirty="0">
                <a:solidFill>
                  <a:schemeClr val="accent2">
                    <a:lumMod val="75000"/>
                  </a:schemeClr>
                </a:solidFill>
                <a:latin typeface="Tahoma" panose="020B0604030504040204" pitchFamily="34" charset="0"/>
                <a:sym typeface="Calibri" panose="020F0502020204030204" pitchFamily="34" charset="0"/>
              </a:rPr>
              <a:t>: </a:t>
            </a:r>
            <a:r>
              <a:rPr lang="en-US" sz="1800" dirty="0">
                <a:solidFill>
                  <a:schemeClr val="accent2">
                    <a:lumMod val="75000"/>
                  </a:schemeClr>
                </a:solidFill>
                <a:latin typeface="Tahoma" panose="020B0604030504040204" pitchFamily="34" charset="0"/>
              </a:rPr>
              <a:t>You may owe a late enrollment penalty if at any time after your Initial Enrollment Period is over, there's a period of 63 or more days in a row when you don't have Medicare drug coverage or other *creditable prescription drug coverage.</a:t>
            </a:r>
          </a:p>
          <a:p>
            <a:pPr>
              <a:lnSpc>
                <a:spcPct val="80000"/>
              </a:lnSpc>
              <a:spcBef>
                <a:spcPts val="700"/>
              </a:spcBef>
              <a:defRPr/>
            </a:pPr>
            <a:endParaRPr lang="en-US" sz="1800" dirty="0">
              <a:solidFill>
                <a:schemeClr val="accent2">
                  <a:lumMod val="75000"/>
                </a:schemeClr>
              </a:solidFill>
              <a:latin typeface="Tahoma" panose="020B0604030504040204" pitchFamily="34" charset="0"/>
            </a:endParaRPr>
          </a:p>
          <a:p>
            <a:pPr lvl="1">
              <a:lnSpc>
                <a:spcPct val="80000"/>
              </a:lnSpc>
              <a:spcBef>
                <a:spcPts val="700"/>
              </a:spcBef>
              <a:defRPr/>
            </a:pPr>
            <a:r>
              <a:rPr lang="en-US" sz="1800" dirty="0">
                <a:solidFill>
                  <a:schemeClr val="accent2">
                    <a:lumMod val="75000"/>
                  </a:schemeClr>
                </a:solidFill>
                <a:latin typeface="Tahoma" panose="020B0604030504040204" pitchFamily="34" charset="0"/>
              </a:rPr>
              <a:t>*Creditable prescription drug coverage (for example, from an employer or union) that's expected to pay, on average, at least as much as Medicare's standard prescription drug coverage.</a:t>
            </a:r>
          </a:p>
          <a:p>
            <a:pPr marL="457200" lvl="1" indent="0">
              <a:lnSpc>
                <a:spcPct val="80000"/>
              </a:lnSpc>
              <a:spcBef>
                <a:spcPts val="700"/>
              </a:spcBef>
              <a:buNone/>
              <a:defRPr/>
            </a:pPr>
            <a:endParaRPr lang="en-US" sz="1400" dirty="0">
              <a:solidFill>
                <a:schemeClr val="accent2">
                  <a:lumMod val="75000"/>
                </a:schemeClr>
              </a:solidFill>
              <a:latin typeface="Tahoma" panose="020B0604030504040204" pitchFamily="34" charset="0"/>
            </a:endParaRPr>
          </a:p>
          <a:p>
            <a:pPr>
              <a:lnSpc>
                <a:spcPct val="80000"/>
              </a:lnSpc>
              <a:spcBef>
                <a:spcPts val="700"/>
              </a:spcBef>
              <a:defRPr/>
            </a:pPr>
            <a:r>
              <a:rPr lang="en-US" sz="1800" dirty="0">
                <a:solidFill>
                  <a:schemeClr val="accent2">
                    <a:lumMod val="75000"/>
                  </a:schemeClr>
                </a:solidFill>
                <a:latin typeface="Tahoma" panose="020B0604030504040204" pitchFamily="34" charset="0"/>
              </a:rPr>
              <a:t>You’ll generally have to pay the penalty for as long as you have Medicare drug coverage.</a:t>
            </a:r>
          </a:p>
        </p:txBody>
      </p:sp>
      <p:pic>
        <p:nvPicPr>
          <p:cNvPr id="2" name="Picture 1">
            <a:extLst>
              <a:ext uri="{FF2B5EF4-FFF2-40B4-BE49-F238E27FC236}">
                <a16:creationId xmlns:a16="http://schemas.microsoft.com/office/drawing/2014/main" id="{0DBC8966-BDEE-0058-3449-F8FC41123704}"/>
              </a:ext>
            </a:extLst>
          </p:cNvPr>
          <p:cNvPicPr>
            <a:picLocks noChangeAspect="1"/>
          </p:cNvPicPr>
          <p:nvPr/>
        </p:nvPicPr>
        <p:blipFill>
          <a:blip r:embed="rId4"/>
          <a:stretch>
            <a:fillRect/>
          </a:stretch>
        </p:blipFill>
        <p:spPr>
          <a:xfrm>
            <a:off x="9520343" y="5960624"/>
            <a:ext cx="1911179" cy="561220"/>
          </a:xfrm>
          <a:prstGeom prst="rect">
            <a:avLst/>
          </a:prstGeom>
        </p:spPr>
      </p:pic>
      <p:sp>
        <p:nvSpPr>
          <p:cNvPr id="3" name="TextBox 2">
            <a:extLst>
              <a:ext uri="{FF2B5EF4-FFF2-40B4-BE49-F238E27FC236}">
                <a16:creationId xmlns:a16="http://schemas.microsoft.com/office/drawing/2014/main" id="{CB498189-C962-C16D-CC96-8E0CEDB66619}"/>
              </a:ext>
            </a:extLst>
          </p:cNvPr>
          <p:cNvSpPr txBox="1"/>
          <p:nvPr/>
        </p:nvSpPr>
        <p:spPr>
          <a:xfrm>
            <a:off x="472440" y="5555561"/>
            <a:ext cx="974775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800"/>
              </a:spcBef>
              <a:buSzPct val="100000"/>
              <a:defRPr/>
            </a:pPr>
            <a:r>
              <a:rPr lang="en-US" sz="1400" b="1" i="1" dirty="0">
                <a:latin typeface="Tahoma"/>
                <a:ea typeface="Tahoma"/>
                <a:cs typeface="Tahoma"/>
              </a:rPr>
              <a:t>Resource</a:t>
            </a:r>
            <a:r>
              <a:rPr lang="en-US" sz="1400" b="1" dirty="0">
                <a:latin typeface="Tahoma"/>
                <a:ea typeface="Tahoma"/>
                <a:cs typeface="Tahoma"/>
              </a:rPr>
              <a:t>:</a:t>
            </a:r>
            <a:r>
              <a:rPr lang="en-US" sz="1400" dirty="0">
                <a:solidFill>
                  <a:srgbClr val="FF0000"/>
                </a:solidFill>
                <a:latin typeface="Tahoma"/>
                <a:ea typeface="Tahoma"/>
                <a:cs typeface="Tahoma"/>
              </a:rPr>
              <a:t> </a:t>
            </a:r>
            <a:r>
              <a:rPr lang="en-US" sz="1400" dirty="0">
                <a:solidFill>
                  <a:srgbClr val="FF0000"/>
                </a:solidFill>
                <a:latin typeface="Tahoma"/>
                <a:ea typeface="Tahoma"/>
                <a:cs typeface="Tahoma"/>
                <a:hlinkClick r:id="rId5"/>
              </a:rPr>
              <a:t>https://www.medicare.gov/drug-coverage-part-d/costs-for-medicare-drug-coverage/part-d-late-enrollment-penalty</a:t>
            </a:r>
            <a:r>
              <a:rPr lang="en-US" sz="1400" dirty="0">
                <a:solidFill>
                  <a:srgbClr val="FF0000"/>
                </a:solidFill>
                <a:latin typeface="Tahoma"/>
                <a:ea typeface="Tahoma"/>
                <a:cs typeface="Tahoma"/>
              </a:rPr>
              <a:t> </a:t>
            </a:r>
            <a:endParaRPr lang="en-US" sz="1400" u="sng" dirty="0">
              <a:solidFill>
                <a:srgbClr val="7030A0"/>
              </a:solidFill>
              <a:latin typeface="Tahoma"/>
              <a:ea typeface="Tahoma"/>
              <a:cs typeface="Tahoma"/>
            </a:endParaRPr>
          </a:p>
        </p:txBody>
      </p:sp>
      <p:pic>
        <p:nvPicPr>
          <p:cNvPr id="7" name="Audio 6">
            <a:hlinkClick r:id="" action="ppaction://media"/>
            <a:extLst>
              <a:ext uri="{FF2B5EF4-FFF2-40B4-BE49-F238E27FC236}">
                <a16:creationId xmlns:a16="http://schemas.microsoft.com/office/drawing/2014/main" id="{43265ABE-1459-4592-8287-B779DE2BC38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545915221"/>
      </p:ext>
    </p:extLst>
  </p:cSld>
  <p:clrMapOvr>
    <a:masterClrMapping/>
  </p:clrMapOvr>
  <mc:AlternateContent xmlns:mc="http://schemas.openxmlformats.org/markup-compatibility/2006" xmlns:p14="http://schemas.microsoft.com/office/powerpoint/2010/main">
    <mc:Choice Requires="p14">
      <p:transition spd="slow" p14:dur="2000" advTm="75414"/>
    </mc:Choice>
    <mc:Fallback xmlns="">
      <p:transition spd="slow" advTm="754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472440" y="1"/>
            <a:ext cx="11142198" cy="876692"/>
          </a:xfrm>
        </p:spPr>
        <p:txBody>
          <a:bodyPr>
            <a:normAutofit/>
          </a:bodyPr>
          <a:lstStyle/>
          <a:p>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Medicare Savings Programs</a:t>
            </a:r>
          </a:p>
        </p:txBody>
      </p:sp>
      <p:sp>
        <p:nvSpPr>
          <p:cNvPr id="11" name="Content Placeholder 2"/>
          <p:cNvSpPr>
            <a:spLocks noGrp="1"/>
          </p:cNvSpPr>
          <p:nvPr>
            <p:ph idx="1"/>
          </p:nvPr>
        </p:nvSpPr>
        <p:spPr>
          <a:xfrm>
            <a:off x="472440" y="1045933"/>
            <a:ext cx="11326836" cy="3037795"/>
          </a:xfrm>
        </p:spPr>
        <p:txBody>
          <a:bodyPr>
            <a:normAutofit/>
          </a:bodyPr>
          <a:lstStyle/>
          <a:p>
            <a:pPr marL="0" indent="0">
              <a:buNone/>
            </a:pPr>
            <a:r>
              <a:rPr lang="en-US" sz="1800" dirty="0">
                <a:solidFill>
                  <a:schemeClr val="accent2">
                    <a:lumMod val="75000"/>
                  </a:schemeClr>
                </a:solidFill>
                <a:latin typeface="Tahoma" panose="020B0604030504040204" pitchFamily="34" charset="0"/>
              </a:rPr>
              <a:t>You can get help from the state paying costs associated with Medicare Part A, Part B, and/or Part D if you meet certain income and resource limits (changes each year).</a:t>
            </a:r>
          </a:p>
          <a:p>
            <a:pPr marL="342900" indent="-342900">
              <a:buFont typeface="Wingdings" panose="05000000000000000000" pitchFamily="2" charset="2"/>
              <a:buChar char="§"/>
            </a:pPr>
            <a:endParaRPr lang="en-US" sz="1800" dirty="0">
              <a:solidFill>
                <a:schemeClr val="accent2">
                  <a:lumMod val="75000"/>
                </a:schemeClr>
              </a:solidFill>
              <a:latin typeface="Tahoma" panose="020B0604030504040204" pitchFamily="34" charset="0"/>
            </a:endParaRPr>
          </a:p>
          <a:p>
            <a:pPr marL="0" indent="0">
              <a:buNone/>
            </a:pPr>
            <a:r>
              <a:rPr lang="en-US" sz="1800" dirty="0">
                <a:solidFill>
                  <a:schemeClr val="accent2">
                    <a:lumMod val="75000"/>
                  </a:schemeClr>
                </a:solidFill>
                <a:latin typeface="Tahoma" panose="020B0604030504040204" pitchFamily="34" charset="0"/>
              </a:rPr>
              <a:t>You can contact the Health and Human Services Commission (HHSC), which oversees the Texas Medicaid program, to learn more and apply for one of four Medicare Savings Programs.</a:t>
            </a:r>
          </a:p>
          <a:p>
            <a:pPr marL="1047750" lvl="1" indent="-342900">
              <a:buFont typeface="Wingdings" panose="05000000000000000000" pitchFamily="2" charset="2"/>
              <a:buChar char="§"/>
            </a:pPr>
            <a:endParaRPr lang="en-US" sz="1800" dirty="0">
              <a:solidFill>
                <a:schemeClr val="accent2">
                  <a:lumMod val="75000"/>
                </a:schemeClr>
              </a:solidFill>
              <a:latin typeface="Tahoma" panose="020B0604030504040204" pitchFamily="34" charset="0"/>
            </a:endParaRPr>
          </a:p>
          <a:p>
            <a:pPr marL="990600" lvl="1" indent="-285750"/>
            <a:r>
              <a:rPr lang="en-US" sz="1800" dirty="0">
                <a:solidFill>
                  <a:schemeClr val="accent2">
                    <a:lumMod val="75000"/>
                  </a:schemeClr>
                </a:solidFill>
                <a:latin typeface="Tahoma" panose="020B0604030504040204" pitchFamily="34" charset="0"/>
              </a:rPr>
              <a:t>Direct: 512-424-6500</a:t>
            </a:r>
          </a:p>
          <a:p>
            <a:pPr marL="990600" lvl="1" indent="-285750"/>
            <a:r>
              <a:rPr lang="en-US" sz="1800" dirty="0">
                <a:solidFill>
                  <a:schemeClr val="accent2">
                    <a:lumMod val="75000"/>
                  </a:schemeClr>
                </a:solidFill>
                <a:latin typeface="Tahoma" panose="020B0604030504040204" pitchFamily="34" charset="0"/>
              </a:rPr>
              <a:t>Toll-free: 800-252-9240</a:t>
            </a:r>
          </a:p>
        </p:txBody>
      </p:sp>
      <p:pic>
        <p:nvPicPr>
          <p:cNvPr id="2" name="Picture 1">
            <a:extLst>
              <a:ext uri="{FF2B5EF4-FFF2-40B4-BE49-F238E27FC236}">
                <a16:creationId xmlns:a16="http://schemas.microsoft.com/office/drawing/2014/main" id="{0DBC8966-BDEE-0058-3449-F8FC41123704}"/>
              </a:ext>
            </a:extLst>
          </p:cNvPr>
          <p:cNvPicPr>
            <a:picLocks noChangeAspect="1"/>
          </p:cNvPicPr>
          <p:nvPr/>
        </p:nvPicPr>
        <p:blipFill>
          <a:blip r:embed="rId4"/>
          <a:stretch>
            <a:fillRect/>
          </a:stretch>
        </p:blipFill>
        <p:spPr>
          <a:xfrm>
            <a:off x="9520343" y="5960624"/>
            <a:ext cx="1911179" cy="561220"/>
          </a:xfrm>
          <a:prstGeom prst="rect">
            <a:avLst/>
          </a:prstGeom>
        </p:spPr>
      </p:pic>
      <p:sp>
        <p:nvSpPr>
          <p:cNvPr id="3" name="TextBox 2">
            <a:extLst>
              <a:ext uri="{FF2B5EF4-FFF2-40B4-BE49-F238E27FC236}">
                <a16:creationId xmlns:a16="http://schemas.microsoft.com/office/drawing/2014/main" id="{CB498189-C962-C16D-CC96-8E0CEDB66619}"/>
              </a:ext>
            </a:extLst>
          </p:cNvPr>
          <p:cNvSpPr txBox="1"/>
          <p:nvPr/>
        </p:nvSpPr>
        <p:spPr>
          <a:xfrm>
            <a:off x="472440" y="3850172"/>
            <a:ext cx="974775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800"/>
              </a:spcBef>
              <a:buSzPct val="100000"/>
              <a:defRPr/>
            </a:pPr>
            <a:r>
              <a:rPr lang="en-US" sz="1400" b="1" i="1" dirty="0">
                <a:latin typeface="Tahoma"/>
                <a:ea typeface="Tahoma"/>
                <a:cs typeface="Tahoma"/>
              </a:rPr>
              <a:t>Resource</a:t>
            </a:r>
            <a:r>
              <a:rPr lang="en-US" sz="1400" b="1" dirty="0">
                <a:latin typeface="Tahoma"/>
                <a:ea typeface="Tahoma"/>
                <a:cs typeface="Tahoma"/>
              </a:rPr>
              <a:t>:</a:t>
            </a:r>
            <a:r>
              <a:rPr lang="en-US" sz="1400" dirty="0">
                <a:latin typeface="Tahoma"/>
                <a:ea typeface="Tahoma"/>
                <a:cs typeface="Tahoma"/>
              </a:rPr>
              <a:t> </a:t>
            </a:r>
            <a:r>
              <a:rPr lang="en-US" sz="1400" dirty="0">
                <a:solidFill>
                  <a:srgbClr val="FF0000"/>
                </a:solidFill>
                <a:latin typeface="Tahoma"/>
                <a:ea typeface="Tahoma"/>
                <a:cs typeface="Tahoma"/>
                <a:hlinkClick r:id="rId5"/>
              </a:rPr>
              <a:t>https://www.medicare.gov/your-medicare-costs/get-help-paying-costs/medicare-savings-programs</a:t>
            </a:r>
            <a:endParaRPr lang="en-US" sz="1400" u="sng" dirty="0">
              <a:solidFill>
                <a:srgbClr val="7030A0"/>
              </a:solidFill>
              <a:latin typeface="Tahoma"/>
              <a:ea typeface="Tahoma"/>
              <a:cs typeface="Tahoma"/>
            </a:endParaRPr>
          </a:p>
        </p:txBody>
      </p:sp>
      <p:pic>
        <p:nvPicPr>
          <p:cNvPr id="5" name="Audio 4">
            <a:hlinkClick r:id="" action="ppaction://media"/>
            <a:extLst>
              <a:ext uri="{FF2B5EF4-FFF2-40B4-BE49-F238E27FC236}">
                <a16:creationId xmlns:a16="http://schemas.microsoft.com/office/drawing/2014/main" id="{DEE79CD3-8E5A-408B-B342-F2C37C1D9DB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243230270"/>
      </p:ext>
    </p:extLst>
  </p:cSld>
  <p:clrMapOvr>
    <a:masterClrMapping/>
  </p:clrMapOvr>
  <mc:AlternateContent xmlns:mc="http://schemas.openxmlformats.org/markup-compatibility/2006" xmlns:p14="http://schemas.microsoft.com/office/powerpoint/2010/main">
    <mc:Choice Requires="p14">
      <p:transition spd="slow" p14:dur="2000" advTm="38470"/>
    </mc:Choice>
    <mc:Fallback xmlns="">
      <p:transition spd="slow" advTm="384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472440" y="1"/>
            <a:ext cx="11142198" cy="876692"/>
          </a:xfrm>
        </p:spPr>
        <p:txBody>
          <a:bodyPr>
            <a:normAutofit/>
          </a:bodyPr>
          <a:lstStyle/>
          <a:p>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Extra Help</a:t>
            </a:r>
          </a:p>
        </p:txBody>
      </p:sp>
      <p:sp>
        <p:nvSpPr>
          <p:cNvPr id="11" name="Content Placeholder 2"/>
          <p:cNvSpPr>
            <a:spLocks noGrp="1"/>
          </p:cNvSpPr>
          <p:nvPr>
            <p:ph idx="1"/>
          </p:nvPr>
        </p:nvSpPr>
        <p:spPr>
          <a:xfrm>
            <a:off x="552340" y="1072797"/>
            <a:ext cx="10384950" cy="3428182"/>
          </a:xfrm>
        </p:spPr>
        <p:txBody>
          <a:bodyPr>
            <a:normAutofit/>
          </a:bodyPr>
          <a:lstStyle/>
          <a:p>
            <a:pPr marL="0" indent="0">
              <a:buNone/>
            </a:pPr>
            <a:r>
              <a:rPr lang="en-US" sz="1800" b="1" dirty="0">
                <a:solidFill>
                  <a:schemeClr val="accent2">
                    <a:lumMod val="75000"/>
                  </a:schemeClr>
                </a:solidFill>
                <a:latin typeface="Tahoma" panose="020B0604030504040204" pitchFamily="34" charset="0"/>
              </a:rPr>
              <a:t>Extra Help </a:t>
            </a:r>
            <a:r>
              <a:rPr lang="en-US" sz="1800" dirty="0">
                <a:solidFill>
                  <a:schemeClr val="accent2">
                    <a:lumMod val="75000"/>
                  </a:schemeClr>
                </a:solidFill>
                <a:latin typeface="Tahoma" panose="020B0604030504040204" pitchFamily="34" charset="0"/>
              </a:rPr>
              <a:t>is a Medicare program to help people with limited income and resources pay Medicare Part D premiums, deductibles, co-insurance, and other costs.</a:t>
            </a:r>
          </a:p>
          <a:p>
            <a:pPr marL="0" indent="0">
              <a:buNone/>
            </a:pPr>
            <a:endParaRPr lang="en-US" sz="800" dirty="0">
              <a:solidFill>
                <a:schemeClr val="accent2">
                  <a:lumMod val="75000"/>
                </a:schemeClr>
              </a:solidFill>
              <a:latin typeface="Tahoma" panose="020B0604030504040204" pitchFamily="34" charset="0"/>
            </a:endParaRPr>
          </a:p>
          <a:p>
            <a:pPr marL="0" indent="0">
              <a:buNone/>
            </a:pPr>
            <a:r>
              <a:rPr lang="en-US" sz="1800" dirty="0">
                <a:solidFill>
                  <a:schemeClr val="accent2">
                    <a:lumMod val="75000"/>
                  </a:schemeClr>
                </a:solidFill>
                <a:latin typeface="Tahoma" panose="020B0604030504040204" pitchFamily="34" charset="0"/>
              </a:rPr>
              <a:t>Some people qualify for Extra Help automatically, and other people have to apply.</a:t>
            </a:r>
          </a:p>
          <a:p>
            <a:pPr marL="0" indent="0">
              <a:buNone/>
            </a:pPr>
            <a:endParaRPr lang="en-US" sz="1800" dirty="0">
              <a:solidFill>
                <a:schemeClr val="accent2">
                  <a:lumMod val="75000"/>
                </a:schemeClr>
              </a:solidFill>
              <a:latin typeface="Tahoma" panose="020B0604030504040204" pitchFamily="34" charset="0"/>
            </a:endParaRPr>
          </a:p>
          <a:p>
            <a:pPr marL="0" indent="0">
              <a:buNone/>
            </a:pPr>
            <a:r>
              <a:rPr lang="en-US" sz="1800" dirty="0">
                <a:solidFill>
                  <a:schemeClr val="accent2">
                    <a:lumMod val="75000"/>
                  </a:schemeClr>
                </a:solidFill>
                <a:latin typeface="Tahoma" panose="020B0604030504040204" pitchFamily="34" charset="0"/>
              </a:rPr>
              <a:t>In most cases, to qualify for Extra Help, you must have income and resources below a certain limit (changes each year).</a:t>
            </a:r>
          </a:p>
        </p:txBody>
      </p:sp>
      <p:pic>
        <p:nvPicPr>
          <p:cNvPr id="2" name="Picture 1">
            <a:extLst>
              <a:ext uri="{FF2B5EF4-FFF2-40B4-BE49-F238E27FC236}">
                <a16:creationId xmlns:a16="http://schemas.microsoft.com/office/drawing/2014/main" id="{0DBC8966-BDEE-0058-3449-F8FC41123704}"/>
              </a:ext>
            </a:extLst>
          </p:cNvPr>
          <p:cNvPicPr>
            <a:picLocks noChangeAspect="1"/>
          </p:cNvPicPr>
          <p:nvPr/>
        </p:nvPicPr>
        <p:blipFill>
          <a:blip r:embed="rId4"/>
          <a:stretch>
            <a:fillRect/>
          </a:stretch>
        </p:blipFill>
        <p:spPr>
          <a:xfrm>
            <a:off x="9520343" y="5960624"/>
            <a:ext cx="1911179" cy="561220"/>
          </a:xfrm>
          <a:prstGeom prst="rect">
            <a:avLst/>
          </a:prstGeom>
        </p:spPr>
      </p:pic>
      <p:sp>
        <p:nvSpPr>
          <p:cNvPr id="5" name="Rectangle 4">
            <a:extLst>
              <a:ext uri="{FF2B5EF4-FFF2-40B4-BE49-F238E27FC236}">
                <a16:creationId xmlns:a16="http://schemas.microsoft.com/office/drawing/2014/main" id="{BD09A388-7796-4D44-B9AB-860467F8F8BA}"/>
              </a:ext>
            </a:extLst>
          </p:cNvPr>
          <p:cNvSpPr/>
          <p:nvPr/>
        </p:nvSpPr>
        <p:spPr>
          <a:xfrm>
            <a:off x="552339" y="3724300"/>
            <a:ext cx="5623975" cy="369332"/>
          </a:xfrm>
          <a:prstGeom prst="rect">
            <a:avLst/>
          </a:prstGeom>
        </p:spPr>
        <p:txBody>
          <a:bodyPr wrap="none">
            <a:spAutoFit/>
          </a:bodyPr>
          <a:lstStyle/>
          <a:p>
            <a:r>
              <a:rPr lang="en-US" sz="1400" b="1" i="1" dirty="0">
                <a:latin typeface="Tahoma" panose="020B0604030504040204" pitchFamily="34" charset="0"/>
                <a:ea typeface="Tahoma" panose="020B0604030504040204" pitchFamily="34" charset="0"/>
                <a:cs typeface="Tahoma" panose="020B0604030504040204" pitchFamily="34" charset="0"/>
              </a:rPr>
              <a:t>Resource: </a:t>
            </a:r>
            <a:r>
              <a:rPr lang="en-US" dirty="0"/>
              <a:t> </a:t>
            </a:r>
            <a:r>
              <a:rPr lang="en-US" sz="1400" dirty="0">
                <a:latin typeface="Tahoma" panose="020B0604030504040204" pitchFamily="34" charset="0"/>
                <a:ea typeface="Tahoma" panose="020B0604030504040204" pitchFamily="34" charset="0"/>
                <a:cs typeface="Tahoma" panose="020B0604030504040204" pitchFamily="34" charset="0"/>
                <a:hlinkClick r:id="rId5"/>
              </a:rPr>
              <a:t>https://www.medicare.gov/basics/costs/help/drug-costs</a:t>
            </a:r>
            <a:r>
              <a:rPr lang="en-US" sz="1400" dirty="0">
                <a:latin typeface="Tahoma" panose="020B0604030504040204" pitchFamily="34" charset="0"/>
                <a:ea typeface="Tahoma" panose="020B0604030504040204" pitchFamily="34" charset="0"/>
                <a:cs typeface="Tahoma" panose="020B0604030504040204" pitchFamily="34" charset="0"/>
              </a:rPr>
              <a:t> </a:t>
            </a:r>
          </a:p>
        </p:txBody>
      </p:sp>
      <p:pic>
        <p:nvPicPr>
          <p:cNvPr id="3" name="Audio 2">
            <a:hlinkClick r:id="" action="ppaction://media"/>
            <a:extLst>
              <a:ext uri="{FF2B5EF4-FFF2-40B4-BE49-F238E27FC236}">
                <a16:creationId xmlns:a16="http://schemas.microsoft.com/office/drawing/2014/main" id="{6A7EA448-C81E-457B-A913-927405F91C6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507948071"/>
      </p:ext>
    </p:extLst>
  </p:cSld>
  <p:clrMapOvr>
    <a:masterClrMapping/>
  </p:clrMapOvr>
  <mc:AlternateContent xmlns:mc="http://schemas.openxmlformats.org/markup-compatibility/2006" xmlns:p14="http://schemas.microsoft.com/office/powerpoint/2010/main">
    <mc:Choice Requires="p14">
      <p:transition spd="slow" p14:dur="2000" advTm="34532"/>
    </mc:Choice>
    <mc:Fallback xmlns="">
      <p:transition spd="slow" advTm="345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p:cNvSpPr>
            <a:spLocks noGrp="1"/>
          </p:cNvSpPr>
          <p:nvPr>
            <p:ph type="title"/>
          </p:nvPr>
        </p:nvSpPr>
        <p:spPr>
          <a:xfrm>
            <a:off x="472440" y="1"/>
            <a:ext cx="11142198" cy="876692"/>
          </a:xfrm>
        </p:spPr>
        <p:txBody>
          <a:bodyPr>
            <a:normAutofit fontScale="90000"/>
          </a:bodyPr>
          <a:lstStyle/>
          <a:p>
            <a: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t>Financial Impact – Medicare Advantage</a:t>
            </a:r>
          </a:p>
        </p:txBody>
      </p:sp>
      <p:sp>
        <p:nvSpPr>
          <p:cNvPr id="11" name="Content Placeholder 2"/>
          <p:cNvSpPr>
            <a:spLocks noGrp="1"/>
          </p:cNvSpPr>
          <p:nvPr>
            <p:ph idx="1"/>
          </p:nvPr>
        </p:nvSpPr>
        <p:spPr>
          <a:xfrm>
            <a:off x="548797" y="1247252"/>
            <a:ext cx="10690333" cy="4342813"/>
          </a:xfrm>
        </p:spPr>
        <p:txBody>
          <a:bodyPr>
            <a:noAutofit/>
          </a:bodyPr>
          <a:lstStyle/>
          <a:p>
            <a:pPr marL="0" indent="0">
              <a:lnSpc>
                <a:spcPct val="80000"/>
              </a:lnSpc>
              <a:spcBef>
                <a:spcPts val="800"/>
              </a:spcBef>
              <a:buNone/>
              <a:defRPr/>
            </a:pPr>
            <a:r>
              <a:rPr lang="en-US" altLang="en-US" dirty="0">
                <a:solidFill>
                  <a:schemeClr val="accent2">
                    <a:lumMod val="75000"/>
                  </a:schemeClr>
                </a:solidFill>
                <a:latin typeface="Tahoma"/>
                <a:ea typeface="Tahoma"/>
                <a:cs typeface="Tahoma"/>
                <a:sym typeface="Calibri" panose="020F0502020204030204" pitchFamily="34" charset="0"/>
              </a:rPr>
              <a:t>There are a variety of Medicare Advantage plans in the market.</a:t>
            </a:r>
            <a:endParaRPr lang="en-US" altLang="en-US" dirty="0">
              <a:solidFill>
                <a:schemeClr val="accent2">
                  <a:lumMod val="75000"/>
                </a:schemeClr>
              </a:solidFill>
              <a:latin typeface="Tahoma"/>
              <a:ea typeface="Tahoma"/>
              <a:cs typeface="Tahoma"/>
            </a:endParaRPr>
          </a:p>
          <a:p>
            <a:pPr>
              <a:lnSpc>
                <a:spcPct val="80000"/>
              </a:lnSpc>
              <a:spcBef>
                <a:spcPts val="800"/>
              </a:spcBef>
              <a:buFont typeface="Arial" panose="020B0604020202020204" pitchFamily="34" charset="0"/>
              <a:buNone/>
              <a:defRPr/>
            </a:pPr>
            <a:endParaRPr lang="en-US" altLang="en-US" sz="800" dirty="0">
              <a:solidFill>
                <a:schemeClr val="accent2">
                  <a:lumMod val="75000"/>
                </a:schemeClr>
              </a:solidFill>
              <a:latin typeface="Tahoma" panose="020B0604030504040204" pitchFamily="34" charset="0"/>
              <a:sym typeface="Calibri" panose="020F0502020204030204" pitchFamily="34" charset="0"/>
            </a:endParaRPr>
          </a:p>
          <a:p>
            <a:pPr marL="0" indent="0">
              <a:lnSpc>
                <a:spcPct val="80000"/>
              </a:lnSpc>
              <a:spcBef>
                <a:spcPts val="800"/>
              </a:spcBef>
              <a:buNone/>
              <a:defRPr/>
            </a:pPr>
            <a:r>
              <a:rPr lang="en-US" altLang="en-US" dirty="0">
                <a:solidFill>
                  <a:schemeClr val="accent2">
                    <a:lumMod val="75000"/>
                  </a:schemeClr>
                </a:solidFill>
                <a:latin typeface="Tahoma"/>
                <a:ea typeface="Tahoma"/>
                <a:cs typeface="Tahoma"/>
                <a:sym typeface="Calibri" panose="020F0502020204030204" pitchFamily="34" charset="0"/>
              </a:rPr>
              <a:t>Specific financial responsibilities are different from plan to plan, so some may not have every part listed below. Most Medicare Advantage plans have some combination of the below:</a:t>
            </a:r>
            <a:endParaRPr lang="en-US" altLang="en-US" sz="2400" dirty="0">
              <a:solidFill>
                <a:schemeClr val="accent2">
                  <a:lumMod val="75000"/>
                </a:schemeClr>
              </a:solidFill>
              <a:latin typeface="Tahoma"/>
              <a:ea typeface="Tahoma"/>
              <a:cs typeface="Tahoma"/>
              <a:sym typeface="Calibri" panose="020F0502020204030204" pitchFamily="34" charset="0"/>
            </a:endParaRPr>
          </a:p>
          <a:p>
            <a:pPr marL="0" indent="0">
              <a:lnSpc>
                <a:spcPct val="80000"/>
              </a:lnSpc>
              <a:spcBef>
                <a:spcPts val="800"/>
              </a:spcBef>
              <a:buNone/>
              <a:defRPr/>
            </a:pPr>
            <a:endParaRPr lang="en-US" altLang="en-US" sz="800" dirty="0">
              <a:solidFill>
                <a:schemeClr val="accent2">
                  <a:lumMod val="75000"/>
                </a:schemeClr>
              </a:solidFill>
              <a:latin typeface="Tahoma"/>
              <a:ea typeface="Tahoma"/>
              <a:cs typeface="Tahoma"/>
              <a:sym typeface="Calibri" panose="020F0502020204030204" pitchFamily="34" charset="0"/>
            </a:endParaRPr>
          </a:p>
          <a:p>
            <a:pPr>
              <a:lnSpc>
                <a:spcPct val="80000"/>
              </a:lnSpc>
              <a:spcBef>
                <a:spcPts val="800"/>
              </a:spcBef>
              <a:defRPr/>
            </a:pPr>
            <a:r>
              <a:rPr lang="en-US" altLang="en-US" sz="2800" dirty="0">
                <a:solidFill>
                  <a:schemeClr val="accent2">
                    <a:lumMod val="75000"/>
                  </a:schemeClr>
                </a:solidFill>
                <a:latin typeface="Tahoma"/>
                <a:ea typeface="Tahoma"/>
                <a:cs typeface="Tahoma"/>
                <a:sym typeface="Calibri" panose="020F0502020204030204" pitchFamily="34" charset="0"/>
              </a:rPr>
              <a:t>Low or $0 monthly premium</a:t>
            </a:r>
          </a:p>
          <a:p>
            <a:pPr marL="0" indent="0">
              <a:lnSpc>
                <a:spcPct val="80000"/>
              </a:lnSpc>
              <a:spcBef>
                <a:spcPts val="800"/>
              </a:spcBef>
              <a:buNone/>
              <a:defRPr/>
            </a:pPr>
            <a:endParaRPr lang="en-US" altLang="en-US" sz="800" b="1" u="sng" dirty="0">
              <a:solidFill>
                <a:schemeClr val="accent2">
                  <a:lumMod val="75000"/>
                </a:schemeClr>
              </a:solidFill>
              <a:latin typeface="Tahoma" panose="020B0604030504040204" pitchFamily="34" charset="0"/>
              <a:sym typeface="Calibri" panose="020F0502020204030204" pitchFamily="34" charset="0"/>
            </a:endParaRPr>
          </a:p>
          <a:p>
            <a:pPr>
              <a:lnSpc>
                <a:spcPct val="80000"/>
              </a:lnSpc>
              <a:spcBef>
                <a:spcPts val="800"/>
              </a:spcBef>
              <a:defRPr/>
            </a:pPr>
            <a:r>
              <a:rPr lang="en-US" altLang="en-US" sz="2800" dirty="0">
                <a:solidFill>
                  <a:schemeClr val="accent2">
                    <a:lumMod val="75000"/>
                  </a:schemeClr>
                </a:solidFill>
                <a:latin typeface="Tahoma"/>
                <a:ea typeface="Tahoma"/>
                <a:cs typeface="Tahoma"/>
                <a:sym typeface="Calibri" panose="020F0502020204030204" pitchFamily="34" charset="0"/>
              </a:rPr>
              <a:t>Co-payments</a:t>
            </a:r>
          </a:p>
          <a:p>
            <a:pPr marL="0" indent="0">
              <a:lnSpc>
                <a:spcPct val="80000"/>
              </a:lnSpc>
              <a:spcBef>
                <a:spcPts val="800"/>
              </a:spcBef>
              <a:buNone/>
              <a:defRPr/>
            </a:pPr>
            <a:endParaRPr lang="en-US" altLang="en-US" sz="800" dirty="0">
              <a:solidFill>
                <a:schemeClr val="accent2">
                  <a:lumMod val="75000"/>
                </a:schemeClr>
              </a:solidFill>
              <a:latin typeface="Tahoma"/>
              <a:ea typeface="Tahoma"/>
              <a:cs typeface="Tahoma"/>
              <a:sym typeface="Calibri" panose="020F0502020204030204" pitchFamily="34" charset="0"/>
            </a:endParaRPr>
          </a:p>
          <a:p>
            <a:pPr>
              <a:lnSpc>
                <a:spcPct val="80000"/>
              </a:lnSpc>
              <a:spcBef>
                <a:spcPts val="800"/>
              </a:spcBef>
              <a:defRPr/>
            </a:pPr>
            <a:r>
              <a:rPr lang="en-US" altLang="en-US" sz="2800" dirty="0">
                <a:solidFill>
                  <a:schemeClr val="accent2">
                    <a:lumMod val="75000"/>
                  </a:schemeClr>
                </a:solidFill>
                <a:latin typeface="Tahoma"/>
                <a:ea typeface="Tahoma"/>
                <a:cs typeface="Tahoma"/>
                <a:sym typeface="Calibri" panose="020F0502020204030204" pitchFamily="34" charset="0"/>
              </a:rPr>
              <a:t>Deductibles</a:t>
            </a:r>
          </a:p>
          <a:p>
            <a:pPr marL="0" indent="0">
              <a:lnSpc>
                <a:spcPct val="80000"/>
              </a:lnSpc>
              <a:spcBef>
                <a:spcPts val="800"/>
              </a:spcBef>
              <a:buNone/>
              <a:defRPr/>
            </a:pPr>
            <a:endParaRPr lang="en-US" altLang="en-US" sz="800" dirty="0">
              <a:solidFill>
                <a:schemeClr val="accent2">
                  <a:lumMod val="75000"/>
                </a:schemeClr>
              </a:solidFill>
              <a:latin typeface="Tahoma"/>
              <a:ea typeface="Tahoma"/>
              <a:cs typeface="Tahoma"/>
              <a:sym typeface="Calibri" panose="020F0502020204030204" pitchFamily="34" charset="0"/>
            </a:endParaRPr>
          </a:p>
          <a:p>
            <a:pPr>
              <a:lnSpc>
                <a:spcPct val="80000"/>
              </a:lnSpc>
              <a:spcBef>
                <a:spcPts val="800"/>
              </a:spcBef>
              <a:defRPr/>
            </a:pPr>
            <a:r>
              <a:rPr lang="en-US" altLang="en-US" sz="2800" dirty="0">
                <a:solidFill>
                  <a:schemeClr val="accent2">
                    <a:lumMod val="75000"/>
                  </a:schemeClr>
                </a:solidFill>
                <a:latin typeface="Tahoma"/>
                <a:ea typeface="Tahoma"/>
                <a:cs typeface="Tahoma"/>
                <a:sym typeface="Calibri" panose="020F0502020204030204" pitchFamily="34" charset="0"/>
              </a:rPr>
              <a:t>Co-insurance</a:t>
            </a:r>
            <a:endParaRPr lang="en-US" altLang="en-US" sz="2800" dirty="0">
              <a:solidFill>
                <a:schemeClr val="accent2">
                  <a:lumMod val="75000"/>
                </a:schemeClr>
              </a:solidFill>
              <a:latin typeface="Tahoma"/>
              <a:ea typeface="Tahoma"/>
              <a:cs typeface="Tahoma"/>
            </a:endParaRPr>
          </a:p>
        </p:txBody>
      </p:sp>
      <p:pic>
        <p:nvPicPr>
          <p:cNvPr id="2" name="Picture 1">
            <a:extLst>
              <a:ext uri="{FF2B5EF4-FFF2-40B4-BE49-F238E27FC236}">
                <a16:creationId xmlns:a16="http://schemas.microsoft.com/office/drawing/2014/main" id="{0DBC8966-BDEE-0058-3449-F8FC41123704}"/>
              </a:ext>
            </a:extLst>
          </p:cNvPr>
          <p:cNvPicPr>
            <a:picLocks noChangeAspect="1"/>
          </p:cNvPicPr>
          <p:nvPr/>
        </p:nvPicPr>
        <p:blipFill>
          <a:blip r:embed="rId4"/>
          <a:stretch>
            <a:fillRect/>
          </a:stretch>
        </p:blipFill>
        <p:spPr>
          <a:xfrm>
            <a:off x="9520343" y="5960624"/>
            <a:ext cx="1911179" cy="561220"/>
          </a:xfrm>
          <a:prstGeom prst="rect">
            <a:avLst/>
          </a:prstGeom>
        </p:spPr>
      </p:pic>
      <p:pic>
        <p:nvPicPr>
          <p:cNvPr id="3" name="Audio 2">
            <a:hlinkClick r:id="" action="ppaction://media"/>
            <a:extLst>
              <a:ext uri="{FF2B5EF4-FFF2-40B4-BE49-F238E27FC236}">
                <a16:creationId xmlns:a16="http://schemas.microsoft.com/office/drawing/2014/main" id="{EC557A8B-D89E-4282-84E5-21D2338BF21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721779491"/>
      </p:ext>
    </p:extLst>
  </p:cSld>
  <p:clrMapOvr>
    <a:masterClrMapping/>
  </p:clrMapOvr>
  <mc:AlternateContent xmlns:mc="http://schemas.openxmlformats.org/markup-compatibility/2006" xmlns:p14="http://schemas.microsoft.com/office/powerpoint/2010/main">
    <mc:Choice Requires="p14">
      <p:transition spd="slow" p14:dur="2000" advTm="36803"/>
    </mc:Choice>
    <mc:Fallback xmlns="">
      <p:transition spd="slow" advTm="368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472440" y="1"/>
            <a:ext cx="11719560" cy="876692"/>
          </a:xfrm>
        </p:spPr>
        <p:txBody>
          <a:bodyPr>
            <a:normAutofit/>
          </a:bodyPr>
          <a:lstStyle/>
          <a:p>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Terms and Definitions in Medicare Advantage</a:t>
            </a:r>
          </a:p>
        </p:txBody>
      </p:sp>
      <p:sp>
        <p:nvSpPr>
          <p:cNvPr id="11" name="Content Placeholder 2"/>
          <p:cNvSpPr>
            <a:spLocks noGrp="1"/>
          </p:cNvSpPr>
          <p:nvPr>
            <p:ph idx="1"/>
          </p:nvPr>
        </p:nvSpPr>
        <p:spPr>
          <a:xfrm>
            <a:off x="432582" y="1253827"/>
            <a:ext cx="11326836" cy="4706797"/>
          </a:xfrm>
        </p:spPr>
        <p:txBody>
          <a:bodyPr>
            <a:normAutofit/>
          </a:bodyPr>
          <a:lstStyle/>
          <a:p>
            <a:pPr marL="0" indent="0">
              <a:spcBef>
                <a:spcPts val="800"/>
              </a:spcBef>
              <a:buSzPct val="100000"/>
              <a:buNone/>
            </a:pPr>
            <a:r>
              <a:rPr lang="en-US" altLang="en-US" sz="2000" b="1" u="sng"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Provider</a:t>
            </a:r>
            <a:r>
              <a:rPr lang="en-US" altLang="en-US" sz="20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 – A physician, hospital, other facility, or mid-level practitioner that provides health care services.</a:t>
            </a:r>
          </a:p>
          <a:p>
            <a:pPr marL="0" indent="0">
              <a:spcBef>
                <a:spcPts val="800"/>
              </a:spcBef>
              <a:buSzPct val="100000"/>
              <a:buNone/>
            </a:pPr>
            <a:endParaRPr lang="en-US" altLang="en-US" sz="800" b="1" u="sng"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endParaRPr>
          </a:p>
          <a:p>
            <a:pPr>
              <a:spcBef>
                <a:spcPts val="800"/>
              </a:spcBef>
              <a:buSzPct val="100000"/>
            </a:pPr>
            <a:r>
              <a:rPr lang="en-US" altLang="en-US" sz="20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Other facility </a:t>
            </a:r>
            <a:r>
              <a:rPr lang="en-US" altLang="en-US" sz="20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examples: Physical Therapy clinic, Radiology facility</a:t>
            </a:r>
          </a:p>
          <a:p>
            <a:pPr>
              <a:spcBef>
                <a:spcPts val="800"/>
              </a:spcBef>
              <a:buSzPct val="100000"/>
            </a:pPr>
            <a:r>
              <a:rPr lang="en-US" altLang="en-US" sz="20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Mid-level practitioner</a:t>
            </a:r>
            <a:r>
              <a:rPr lang="en-US" altLang="en-US" sz="20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 examples:  Physician Assistant, Surgical Assistant, Advance Practice Nurse (Nurse Practitioner)</a:t>
            </a:r>
          </a:p>
          <a:p>
            <a:pPr marL="457200" lvl="1" indent="0" eaLnBrk="1" hangingPunct="1">
              <a:spcBef>
                <a:spcPts val="700"/>
              </a:spcBef>
              <a:buSzPct val="100000"/>
              <a:buNone/>
            </a:pPr>
            <a:endParaRPr lang="en-US" altLang="en-US" b="1" u="sng"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endParaRPr>
          </a:p>
          <a:p>
            <a:pPr marL="0" indent="0">
              <a:spcBef>
                <a:spcPts val="800"/>
              </a:spcBef>
              <a:buSzPct val="100000"/>
              <a:buNone/>
            </a:pPr>
            <a:r>
              <a:rPr lang="en-US" altLang="en-US" sz="2000" b="1" u="sng"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Network</a:t>
            </a:r>
            <a:r>
              <a:rPr lang="en-US" altLang="en-US" sz="20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 – Providers that a health plan partners with to provide health care services to its members.</a:t>
            </a:r>
          </a:p>
          <a:p>
            <a:pPr marL="0" indent="0">
              <a:spcBef>
                <a:spcPts val="800"/>
              </a:spcBef>
              <a:buSzPct val="100000"/>
              <a:buNone/>
            </a:pPr>
            <a:endParaRPr lang="en-US" altLang="en-US" sz="800" b="1" u="sng"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endParaRPr>
          </a:p>
          <a:p>
            <a:pPr>
              <a:spcBef>
                <a:spcPts val="800"/>
              </a:spcBef>
              <a:buSzPct val="100000"/>
            </a:pPr>
            <a:r>
              <a:rPr lang="en-US" altLang="en-US" sz="20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In-network</a:t>
            </a:r>
            <a:r>
              <a:rPr lang="en-US" altLang="en-US" sz="20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 – Providers who hold a contract with a health plan.</a:t>
            </a:r>
          </a:p>
          <a:p>
            <a:pPr>
              <a:spcBef>
                <a:spcPts val="800"/>
              </a:spcBef>
              <a:buSzPct val="100000"/>
            </a:pPr>
            <a:endParaRPr lang="en-US" altLang="en-US" sz="800" b="1" u="sng"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endParaRPr>
          </a:p>
          <a:p>
            <a:pPr>
              <a:spcBef>
                <a:spcPts val="800"/>
              </a:spcBef>
              <a:buSzPct val="100000"/>
            </a:pPr>
            <a:r>
              <a:rPr lang="en-US" altLang="en-US" sz="20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Out-of-network </a:t>
            </a:r>
            <a:r>
              <a:rPr lang="en-US" altLang="en-US" sz="20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 Providers who are not contracted with a health plan or are outside a health plan’s designated service area.</a:t>
            </a:r>
            <a:endParaRPr lang="en-US" altLang="en-US" sz="20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dirty="0">
              <a:solidFill>
                <a:srgbClr val="B86747"/>
              </a:solidFill>
              <a:latin typeface="Franklin Gothic Book" panose="020B0503020102020204" pitchFamily="34" charset="0"/>
            </a:endParaRPr>
          </a:p>
        </p:txBody>
      </p:sp>
      <p:pic>
        <p:nvPicPr>
          <p:cNvPr id="2" name="Picture 1">
            <a:extLst>
              <a:ext uri="{FF2B5EF4-FFF2-40B4-BE49-F238E27FC236}">
                <a16:creationId xmlns:a16="http://schemas.microsoft.com/office/drawing/2014/main" id="{0DBC8966-BDEE-0058-3449-F8FC41123704}"/>
              </a:ext>
            </a:extLst>
          </p:cNvPr>
          <p:cNvPicPr>
            <a:picLocks noChangeAspect="1"/>
          </p:cNvPicPr>
          <p:nvPr/>
        </p:nvPicPr>
        <p:blipFill>
          <a:blip r:embed="rId4"/>
          <a:stretch>
            <a:fillRect/>
          </a:stretch>
        </p:blipFill>
        <p:spPr>
          <a:xfrm>
            <a:off x="9520343" y="5960624"/>
            <a:ext cx="1911179" cy="561220"/>
          </a:xfrm>
          <a:prstGeom prst="rect">
            <a:avLst/>
          </a:prstGeom>
        </p:spPr>
      </p:pic>
      <p:pic>
        <p:nvPicPr>
          <p:cNvPr id="3" name="Audio 2">
            <a:hlinkClick r:id="" action="ppaction://media"/>
            <a:extLst>
              <a:ext uri="{FF2B5EF4-FFF2-40B4-BE49-F238E27FC236}">
                <a16:creationId xmlns:a16="http://schemas.microsoft.com/office/drawing/2014/main" id="{4DFA807D-5819-41F1-8755-2E2E763A51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011678457"/>
      </p:ext>
    </p:extLst>
  </p:cSld>
  <p:clrMapOvr>
    <a:masterClrMapping/>
  </p:clrMapOvr>
  <mc:AlternateContent xmlns:mc="http://schemas.openxmlformats.org/markup-compatibility/2006" xmlns:p14="http://schemas.microsoft.com/office/powerpoint/2010/main">
    <mc:Choice Requires="p14">
      <p:transition spd="slow" p14:dur="2000" advTm="64106"/>
    </mc:Choice>
    <mc:Fallback xmlns="">
      <p:transition spd="slow" advTm="641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472440" y="1"/>
            <a:ext cx="10515600" cy="876692"/>
          </a:xfrm>
        </p:spPr>
        <p:txBody>
          <a:bodyPr>
            <a:normAutofit/>
          </a:bodyPr>
          <a:lstStyle/>
          <a:p>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Disclaimer</a:t>
            </a:r>
          </a:p>
        </p:txBody>
      </p:sp>
      <p:sp>
        <p:nvSpPr>
          <p:cNvPr id="6" name="TextBox 5">
            <a:extLst>
              <a:ext uri="{FF2B5EF4-FFF2-40B4-BE49-F238E27FC236}">
                <a16:creationId xmlns:a16="http://schemas.microsoft.com/office/drawing/2014/main" id="{43CD63AB-FF73-2C63-494A-7EE4348BC454}"/>
              </a:ext>
            </a:extLst>
          </p:cNvPr>
          <p:cNvSpPr txBox="1"/>
          <p:nvPr/>
        </p:nvSpPr>
        <p:spPr>
          <a:xfrm>
            <a:off x="433443" y="1516874"/>
            <a:ext cx="11325113" cy="3984681"/>
          </a:xfrm>
          <a:prstGeom prst="rect">
            <a:avLst/>
          </a:prstGeom>
          <a:noFill/>
        </p:spPr>
        <p:txBody>
          <a:bodyPr wrap="square" rtlCol="0">
            <a:spAutoFit/>
          </a:bodyPr>
          <a:lstStyle/>
          <a:p>
            <a:pPr marL="228600" indent="-228600">
              <a:lnSpc>
                <a:spcPct val="90000"/>
              </a:lnSpc>
              <a:spcBef>
                <a:spcPts val="1000"/>
              </a:spcBef>
              <a:buFont typeface="Arial" panose="020B0604020202020204" pitchFamily="34" charset="0"/>
              <a:buChar char="•"/>
              <a:defRPr/>
            </a:pPr>
            <a:r>
              <a:rPr lang="en-US" sz="2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This presentation is for educational and informational purposes only.</a:t>
            </a:r>
          </a:p>
          <a:p>
            <a:pPr marL="228600" indent="-228600">
              <a:lnSpc>
                <a:spcPct val="90000"/>
              </a:lnSpc>
              <a:spcBef>
                <a:spcPts val="1000"/>
              </a:spcBef>
              <a:buFont typeface="Arial" panose="020B0604020202020204" pitchFamily="34" charset="0"/>
              <a:buChar char="•"/>
              <a:defRPr/>
            </a:pPr>
            <a:endParaRPr lang="en-US" sz="2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a:p>
            <a:pPr marL="228600" indent="-228600">
              <a:lnSpc>
                <a:spcPct val="90000"/>
              </a:lnSpc>
              <a:spcBef>
                <a:spcPts val="1000"/>
              </a:spcBef>
              <a:buFont typeface="Arial" panose="020B0604020202020204" pitchFamily="34" charset="0"/>
              <a:buChar char="•"/>
              <a:defRPr/>
            </a:pPr>
            <a:r>
              <a:rPr lang="en-US" sz="2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It is not intended as a substitute for professional advice or to endorse or promote any one health care program or company over others.</a:t>
            </a:r>
          </a:p>
          <a:p>
            <a:pPr marL="228600" indent="-228600">
              <a:lnSpc>
                <a:spcPct val="90000"/>
              </a:lnSpc>
              <a:spcBef>
                <a:spcPts val="1000"/>
              </a:spcBef>
              <a:buFont typeface="Arial" panose="020B0604020202020204" pitchFamily="34" charset="0"/>
              <a:buChar char="•"/>
              <a:defRPr/>
            </a:pPr>
            <a:endParaRPr lang="en-US" sz="2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a:p>
            <a:pPr marL="228600" indent="-228600">
              <a:lnSpc>
                <a:spcPct val="90000"/>
              </a:lnSpc>
              <a:spcBef>
                <a:spcPts val="1000"/>
              </a:spcBef>
              <a:buFont typeface="Arial" panose="020B0604020202020204" pitchFamily="34" charset="0"/>
              <a:buChar char="•"/>
              <a:defRPr/>
            </a:pPr>
            <a:r>
              <a:rPr lang="en-US" sz="2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All content is current as of May 1, 2023, and is subject to change in the future.</a:t>
            </a:r>
          </a:p>
          <a:p>
            <a:endParaRPr lang="en-US" dirty="0"/>
          </a:p>
        </p:txBody>
      </p:sp>
      <p:pic>
        <p:nvPicPr>
          <p:cNvPr id="7" name="Picture 6">
            <a:extLst>
              <a:ext uri="{FF2B5EF4-FFF2-40B4-BE49-F238E27FC236}">
                <a16:creationId xmlns:a16="http://schemas.microsoft.com/office/drawing/2014/main" id="{B7BFE577-ECCF-58B2-DBA8-C9381D08B20B}"/>
              </a:ext>
            </a:extLst>
          </p:cNvPr>
          <p:cNvPicPr>
            <a:picLocks noChangeAspect="1"/>
          </p:cNvPicPr>
          <p:nvPr/>
        </p:nvPicPr>
        <p:blipFill>
          <a:blip r:embed="rId4"/>
          <a:stretch>
            <a:fillRect/>
          </a:stretch>
        </p:blipFill>
        <p:spPr>
          <a:xfrm>
            <a:off x="9520343" y="5960624"/>
            <a:ext cx="1911179" cy="561220"/>
          </a:xfrm>
          <a:prstGeom prst="rect">
            <a:avLst/>
          </a:prstGeom>
        </p:spPr>
      </p:pic>
      <p:pic>
        <p:nvPicPr>
          <p:cNvPr id="3" name="Audio 2">
            <a:hlinkClick r:id="" action="ppaction://media"/>
            <a:extLst>
              <a:ext uri="{FF2B5EF4-FFF2-40B4-BE49-F238E27FC236}">
                <a16:creationId xmlns:a16="http://schemas.microsoft.com/office/drawing/2014/main" id="{313445B7-E868-4E2A-BFAB-2B91DACFCD0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751805266"/>
      </p:ext>
    </p:extLst>
  </p:cSld>
  <p:clrMapOvr>
    <a:masterClrMapping/>
  </p:clrMapOvr>
  <mc:AlternateContent xmlns:mc="http://schemas.openxmlformats.org/markup-compatibility/2006" xmlns:p14="http://schemas.microsoft.com/office/powerpoint/2010/main">
    <mc:Choice Requires="p14">
      <p:transition spd="slow" p14:dur="2000" advTm="25923"/>
    </mc:Choice>
    <mc:Fallback xmlns="">
      <p:transition spd="slow" advTm="259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472440" y="1"/>
            <a:ext cx="11719560" cy="876692"/>
          </a:xfrm>
        </p:spPr>
        <p:txBody>
          <a:bodyPr>
            <a:normAutofit/>
          </a:bodyPr>
          <a:lstStyle/>
          <a:p>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Terms and Definitions in Medicare Advantage</a:t>
            </a:r>
          </a:p>
        </p:txBody>
      </p:sp>
      <p:sp>
        <p:nvSpPr>
          <p:cNvPr id="11" name="Content Placeholder 2"/>
          <p:cNvSpPr>
            <a:spLocks noGrp="1"/>
          </p:cNvSpPr>
          <p:nvPr>
            <p:ph idx="1"/>
          </p:nvPr>
        </p:nvSpPr>
        <p:spPr>
          <a:xfrm>
            <a:off x="472440" y="992667"/>
            <a:ext cx="11326836" cy="5529177"/>
          </a:xfrm>
        </p:spPr>
        <p:txBody>
          <a:bodyPr>
            <a:normAutofit fontScale="55000" lnSpcReduction="20000"/>
          </a:bodyPr>
          <a:lstStyle/>
          <a:p>
            <a:pPr marL="0" indent="0">
              <a:spcBef>
                <a:spcPts val="800"/>
              </a:spcBef>
              <a:buSzPct val="100000"/>
              <a:buNone/>
            </a:pPr>
            <a:r>
              <a:rPr lang="en-US" altLang="en-US" sz="2600" b="1" u="sng" dirty="0">
                <a:solidFill>
                  <a:schemeClr val="accent2">
                    <a:lumMod val="75000"/>
                  </a:schemeClr>
                </a:solidFill>
                <a:latin typeface="Tahoma"/>
                <a:sym typeface="Calibri" panose="020F0502020204030204" pitchFamily="34" charset="0"/>
              </a:rPr>
              <a:t>Referral</a:t>
            </a:r>
            <a:r>
              <a:rPr lang="en-US" altLang="en-US" sz="2600" dirty="0">
                <a:solidFill>
                  <a:schemeClr val="accent2">
                    <a:lumMod val="75000"/>
                  </a:schemeClr>
                </a:solidFill>
                <a:latin typeface="Tahoma"/>
                <a:sym typeface="Calibri" panose="020F0502020204030204" pitchFamily="34" charset="0"/>
              </a:rPr>
              <a:t> – The process of sending a patient from one provider to another for health care services. Referrals can work in one of two ways:</a:t>
            </a:r>
          </a:p>
          <a:p>
            <a:pPr marL="0" indent="0">
              <a:spcBef>
                <a:spcPts val="800"/>
              </a:spcBef>
              <a:buSzPct val="100000"/>
              <a:buNone/>
            </a:pPr>
            <a:endParaRPr lang="en-US" altLang="en-US" sz="1500" dirty="0">
              <a:solidFill>
                <a:schemeClr val="accent2">
                  <a:lumMod val="75000"/>
                </a:schemeClr>
              </a:solidFill>
              <a:latin typeface="Tahoma"/>
              <a:sym typeface="Calibri" panose="020F0502020204030204" pitchFamily="34" charset="0"/>
            </a:endParaRPr>
          </a:p>
          <a:p>
            <a:pPr>
              <a:spcBef>
                <a:spcPts val="800"/>
              </a:spcBef>
              <a:buSzPct val="100000"/>
            </a:pPr>
            <a:r>
              <a:rPr lang="en-US" altLang="en-US" sz="2600" dirty="0">
                <a:solidFill>
                  <a:schemeClr val="accent2">
                    <a:lumMod val="75000"/>
                  </a:schemeClr>
                </a:solidFill>
                <a:latin typeface="Tahoma"/>
                <a:sym typeface="Calibri" panose="020F0502020204030204" pitchFamily="34" charset="0"/>
              </a:rPr>
              <a:t>Your health plan might require that your assigned primary care physician contact your health plan for an official referral number; or</a:t>
            </a:r>
          </a:p>
          <a:p>
            <a:pPr>
              <a:spcBef>
                <a:spcPts val="800"/>
              </a:spcBef>
              <a:buSzPct val="100000"/>
            </a:pPr>
            <a:r>
              <a:rPr lang="en-US" altLang="en-US" sz="2600" dirty="0">
                <a:solidFill>
                  <a:schemeClr val="accent2">
                    <a:lumMod val="75000"/>
                  </a:schemeClr>
                </a:solidFill>
                <a:latin typeface="Tahoma"/>
                <a:sym typeface="Calibri" panose="020F0502020204030204" pitchFamily="34" charset="0"/>
              </a:rPr>
              <a:t>Your health plan might allow your primary care physician to “OK” the referral.  In this case, it could be a written order or a verbal OK from</a:t>
            </a:r>
          </a:p>
          <a:p>
            <a:pPr marL="0" indent="0">
              <a:spcBef>
                <a:spcPts val="800"/>
              </a:spcBef>
              <a:buSzPct val="100000"/>
              <a:buNone/>
            </a:pPr>
            <a:r>
              <a:rPr lang="en-US" altLang="en-US" sz="2600" dirty="0">
                <a:solidFill>
                  <a:schemeClr val="accent2">
                    <a:lumMod val="75000"/>
                  </a:schemeClr>
                </a:solidFill>
                <a:latin typeface="Tahoma"/>
                <a:sym typeface="Calibri" panose="020F0502020204030204" pitchFamily="34" charset="0"/>
              </a:rPr>
              <a:t>    the primary care physician for you to see another provider.</a:t>
            </a:r>
          </a:p>
          <a:p>
            <a:pPr marL="0" indent="0">
              <a:spcBef>
                <a:spcPts val="800"/>
              </a:spcBef>
              <a:buSzPct val="100000"/>
              <a:buNone/>
            </a:pPr>
            <a:endParaRPr lang="en-US" altLang="en-US" sz="2300" dirty="0">
              <a:solidFill>
                <a:schemeClr val="accent2">
                  <a:lumMod val="75000"/>
                </a:schemeClr>
              </a:solidFill>
              <a:latin typeface="Tahoma"/>
              <a:sym typeface="Calibri" panose="020F0502020204030204" pitchFamily="34" charset="0"/>
            </a:endParaRPr>
          </a:p>
          <a:p>
            <a:pPr marL="0" indent="0">
              <a:spcBef>
                <a:spcPts val="800"/>
              </a:spcBef>
              <a:buSzPct val="100000"/>
              <a:buNone/>
            </a:pPr>
            <a:r>
              <a:rPr lang="en-US" altLang="en-US" sz="2600" dirty="0">
                <a:solidFill>
                  <a:schemeClr val="accent2">
                    <a:lumMod val="75000"/>
                  </a:schemeClr>
                </a:solidFill>
                <a:latin typeface="Tahoma"/>
                <a:sym typeface="Calibri" panose="020F0502020204030204" pitchFamily="34" charset="0"/>
              </a:rPr>
              <a:t>In some HMOs, it is required that a referral is in place before you receive care from any other provider.  Without a referral, the health plan</a:t>
            </a:r>
          </a:p>
          <a:p>
            <a:pPr marL="0" indent="0">
              <a:spcBef>
                <a:spcPts val="800"/>
              </a:spcBef>
              <a:buSzPct val="100000"/>
              <a:buNone/>
            </a:pPr>
            <a:r>
              <a:rPr lang="en-US" altLang="en-US" sz="2600" dirty="0">
                <a:solidFill>
                  <a:schemeClr val="accent2">
                    <a:lumMod val="75000"/>
                  </a:schemeClr>
                </a:solidFill>
                <a:latin typeface="Tahoma"/>
                <a:sym typeface="Calibri" panose="020F0502020204030204" pitchFamily="34" charset="0"/>
              </a:rPr>
              <a:t>will not pay the provider for the services.</a:t>
            </a:r>
            <a:endParaRPr lang="en-US" altLang="en-US" sz="2600" dirty="0">
              <a:solidFill>
                <a:schemeClr val="accent2">
                  <a:lumMod val="75000"/>
                </a:schemeClr>
              </a:solidFill>
              <a:latin typeface="Tahoma"/>
            </a:endParaRPr>
          </a:p>
          <a:p>
            <a:pPr lvl="1" eaLnBrk="1" hangingPunct="1">
              <a:spcBef>
                <a:spcPts val="700"/>
              </a:spcBef>
              <a:buSzPct val="100000"/>
              <a:buFont typeface="Wingdings" panose="05000000000000000000" pitchFamily="2" charset="2"/>
              <a:buChar char="§"/>
            </a:pPr>
            <a:endParaRPr lang="en-US" altLang="en-US" sz="2300" dirty="0">
              <a:solidFill>
                <a:schemeClr val="accent2">
                  <a:lumMod val="75000"/>
                </a:schemeClr>
              </a:solidFill>
              <a:latin typeface="Tahoma" panose="020B0604030504040204" pitchFamily="34" charset="0"/>
              <a:sym typeface="Calibri" panose="020F0502020204030204" pitchFamily="34" charset="0"/>
            </a:endParaRPr>
          </a:p>
          <a:p>
            <a:pPr marL="0" indent="0" eaLnBrk="1" hangingPunct="1">
              <a:spcBef>
                <a:spcPts val="800"/>
              </a:spcBef>
              <a:buSzPct val="100000"/>
              <a:buNone/>
            </a:pPr>
            <a:r>
              <a:rPr lang="en-US" altLang="en-US" sz="2600" b="1" u="sng" dirty="0">
                <a:solidFill>
                  <a:schemeClr val="accent2">
                    <a:lumMod val="75000"/>
                  </a:schemeClr>
                </a:solidFill>
                <a:latin typeface="Tahoma"/>
                <a:sym typeface="Calibri" panose="020F0502020204030204" pitchFamily="34" charset="0"/>
              </a:rPr>
              <a:t>Authorization</a:t>
            </a:r>
            <a:r>
              <a:rPr lang="en-US" altLang="en-US" sz="2600" dirty="0">
                <a:solidFill>
                  <a:schemeClr val="accent2">
                    <a:lumMod val="75000"/>
                  </a:schemeClr>
                </a:solidFill>
                <a:latin typeface="Tahoma"/>
                <a:sym typeface="Calibri" panose="020F0502020204030204" pitchFamily="34" charset="0"/>
              </a:rPr>
              <a:t> – required approval by your health plan before you can receive a service. Examples of services requiring authorization can</a:t>
            </a:r>
          </a:p>
          <a:p>
            <a:pPr marL="0" indent="0" eaLnBrk="1" hangingPunct="1">
              <a:spcBef>
                <a:spcPts val="800"/>
              </a:spcBef>
              <a:buSzPct val="100000"/>
              <a:buNone/>
            </a:pPr>
            <a:r>
              <a:rPr lang="en-US" altLang="en-US" sz="2600" dirty="0">
                <a:solidFill>
                  <a:schemeClr val="accent2">
                    <a:lumMod val="75000"/>
                  </a:schemeClr>
                </a:solidFill>
                <a:latin typeface="Tahoma"/>
                <a:sym typeface="Calibri" panose="020F0502020204030204" pitchFamily="34" charset="0"/>
              </a:rPr>
              <a:t>include, and are not limited to: </a:t>
            </a:r>
          </a:p>
          <a:p>
            <a:pPr>
              <a:spcBef>
                <a:spcPts val="800"/>
              </a:spcBef>
              <a:buSzPct val="100000"/>
            </a:pPr>
            <a:r>
              <a:rPr lang="en-US" altLang="en-US" sz="2600" dirty="0">
                <a:solidFill>
                  <a:schemeClr val="accent2">
                    <a:lumMod val="75000"/>
                  </a:schemeClr>
                </a:solidFill>
                <a:latin typeface="Tahoma"/>
                <a:sym typeface="Calibri" panose="020F0502020204030204" pitchFamily="34" charset="0"/>
              </a:rPr>
              <a:t>Inpatient hospitalization</a:t>
            </a:r>
          </a:p>
          <a:p>
            <a:pPr>
              <a:spcBef>
                <a:spcPts val="800"/>
              </a:spcBef>
              <a:buSzPct val="100000"/>
            </a:pPr>
            <a:r>
              <a:rPr lang="en-US" altLang="en-US" sz="2600" dirty="0">
                <a:solidFill>
                  <a:schemeClr val="accent2">
                    <a:lumMod val="75000"/>
                  </a:schemeClr>
                </a:solidFill>
                <a:latin typeface="Tahoma"/>
                <a:sym typeface="Calibri" panose="020F0502020204030204" pitchFamily="34" charset="0"/>
              </a:rPr>
              <a:t>MRIs</a:t>
            </a:r>
          </a:p>
          <a:p>
            <a:pPr>
              <a:spcBef>
                <a:spcPts val="800"/>
              </a:spcBef>
              <a:buSzPct val="100000"/>
            </a:pPr>
            <a:r>
              <a:rPr lang="en-US" altLang="en-US" sz="2600" dirty="0">
                <a:solidFill>
                  <a:schemeClr val="accent2">
                    <a:lumMod val="75000"/>
                  </a:schemeClr>
                </a:solidFill>
                <a:latin typeface="Tahoma"/>
                <a:sym typeface="Calibri" panose="020F0502020204030204" pitchFamily="34" charset="0"/>
              </a:rPr>
              <a:t>CAT Scans</a:t>
            </a:r>
          </a:p>
          <a:p>
            <a:pPr>
              <a:spcBef>
                <a:spcPts val="800"/>
              </a:spcBef>
              <a:buSzPct val="100000"/>
            </a:pPr>
            <a:r>
              <a:rPr lang="en-US" altLang="en-US" sz="2600" dirty="0">
                <a:solidFill>
                  <a:schemeClr val="accent2">
                    <a:lumMod val="75000"/>
                  </a:schemeClr>
                </a:solidFill>
                <a:latin typeface="Tahoma"/>
                <a:sym typeface="Calibri" panose="020F0502020204030204" pitchFamily="34" charset="0"/>
              </a:rPr>
              <a:t>Pet Scans</a:t>
            </a:r>
          </a:p>
          <a:p>
            <a:pPr>
              <a:spcBef>
                <a:spcPts val="800"/>
              </a:spcBef>
              <a:buSzPct val="100000"/>
            </a:pPr>
            <a:r>
              <a:rPr lang="en-US" altLang="en-US" sz="2600" dirty="0">
                <a:solidFill>
                  <a:schemeClr val="accent2">
                    <a:lumMod val="75000"/>
                  </a:schemeClr>
                </a:solidFill>
                <a:latin typeface="Tahoma"/>
                <a:sym typeface="Calibri" panose="020F0502020204030204" pitchFamily="34" charset="0"/>
              </a:rPr>
              <a:t>Outpatient surgery</a:t>
            </a:r>
          </a:p>
          <a:p>
            <a:pPr>
              <a:spcBef>
                <a:spcPts val="800"/>
              </a:spcBef>
              <a:buSzPct val="100000"/>
            </a:pPr>
            <a:r>
              <a:rPr lang="en-US" altLang="en-US" sz="2600" dirty="0">
                <a:solidFill>
                  <a:schemeClr val="accent2">
                    <a:lumMod val="75000"/>
                  </a:schemeClr>
                </a:solidFill>
                <a:latin typeface="Tahoma"/>
                <a:sym typeface="Calibri" panose="020F0502020204030204" pitchFamily="34" charset="0"/>
              </a:rPr>
              <a:t>Chemotherapy</a:t>
            </a:r>
          </a:p>
          <a:p>
            <a:pPr>
              <a:spcBef>
                <a:spcPts val="800"/>
              </a:spcBef>
              <a:buSzPct val="100000"/>
            </a:pPr>
            <a:r>
              <a:rPr lang="en-US" altLang="en-US" sz="2600" dirty="0">
                <a:solidFill>
                  <a:schemeClr val="accent2">
                    <a:lumMod val="75000"/>
                  </a:schemeClr>
                </a:solidFill>
                <a:latin typeface="Tahoma"/>
                <a:sym typeface="Calibri" panose="020F0502020204030204" pitchFamily="34" charset="0"/>
              </a:rPr>
              <a:t>Medications</a:t>
            </a:r>
          </a:p>
          <a:p>
            <a:pPr marL="0" indent="0" eaLnBrk="1" hangingPunct="1">
              <a:spcBef>
                <a:spcPts val="800"/>
              </a:spcBef>
              <a:buSzPct val="100000"/>
              <a:buNone/>
            </a:pPr>
            <a:endParaRPr lang="en-US" altLang="en-US" sz="1300" dirty="0">
              <a:solidFill>
                <a:schemeClr val="accent2">
                  <a:lumMod val="75000"/>
                </a:schemeClr>
              </a:solidFill>
              <a:latin typeface="Tahoma"/>
              <a:sym typeface="Calibri" panose="020F0502020204030204" pitchFamily="34" charset="0"/>
            </a:endParaRPr>
          </a:p>
          <a:p>
            <a:pPr marL="0" indent="0" eaLnBrk="1" hangingPunct="1">
              <a:spcBef>
                <a:spcPts val="800"/>
              </a:spcBef>
              <a:buSzPct val="100000"/>
              <a:buNone/>
            </a:pPr>
            <a:r>
              <a:rPr lang="en-US" altLang="en-US" sz="2600" dirty="0">
                <a:solidFill>
                  <a:schemeClr val="accent2">
                    <a:lumMod val="75000"/>
                  </a:schemeClr>
                </a:solidFill>
                <a:latin typeface="Tahoma"/>
                <a:sym typeface="Calibri" panose="020F0502020204030204" pitchFamily="34" charset="0"/>
              </a:rPr>
              <a:t>Without authorization by the health plan for procedures requiring it, the health plan will not pay the provider for the services.</a:t>
            </a:r>
            <a:endParaRPr lang="en-US" altLang="en-US" sz="26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dirty="0">
              <a:solidFill>
                <a:srgbClr val="B86747"/>
              </a:solidFill>
              <a:latin typeface="Franklin Gothic Book" panose="020B0503020102020204" pitchFamily="34" charset="0"/>
            </a:endParaRPr>
          </a:p>
        </p:txBody>
      </p:sp>
      <p:pic>
        <p:nvPicPr>
          <p:cNvPr id="2" name="Picture 1">
            <a:extLst>
              <a:ext uri="{FF2B5EF4-FFF2-40B4-BE49-F238E27FC236}">
                <a16:creationId xmlns:a16="http://schemas.microsoft.com/office/drawing/2014/main" id="{0DBC8966-BDEE-0058-3449-F8FC41123704}"/>
              </a:ext>
            </a:extLst>
          </p:cNvPr>
          <p:cNvPicPr>
            <a:picLocks noChangeAspect="1"/>
          </p:cNvPicPr>
          <p:nvPr/>
        </p:nvPicPr>
        <p:blipFill>
          <a:blip r:embed="rId4"/>
          <a:stretch>
            <a:fillRect/>
          </a:stretch>
        </p:blipFill>
        <p:spPr>
          <a:xfrm>
            <a:off x="9520343" y="5960624"/>
            <a:ext cx="1911179" cy="561220"/>
          </a:xfrm>
          <a:prstGeom prst="rect">
            <a:avLst/>
          </a:prstGeom>
        </p:spPr>
      </p:pic>
      <p:pic>
        <p:nvPicPr>
          <p:cNvPr id="3" name="Audio 2">
            <a:hlinkClick r:id="" action="ppaction://media"/>
            <a:extLst>
              <a:ext uri="{FF2B5EF4-FFF2-40B4-BE49-F238E27FC236}">
                <a16:creationId xmlns:a16="http://schemas.microsoft.com/office/drawing/2014/main" id="{8DEA4DDF-E29E-4D6F-AB80-B97F13DB2A7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225435647"/>
      </p:ext>
    </p:extLst>
  </p:cSld>
  <p:clrMapOvr>
    <a:masterClrMapping/>
  </p:clrMapOvr>
  <mc:AlternateContent xmlns:mc="http://schemas.openxmlformats.org/markup-compatibility/2006" xmlns:p14="http://schemas.microsoft.com/office/powerpoint/2010/main">
    <mc:Choice Requires="p14">
      <p:transition spd="slow" p14:dur="2000" advTm="80983"/>
    </mc:Choice>
    <mc:Fallback xmlns="">
      <p:transition spd="slow" advTm="809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472440" y="1"/>
            <a:ext cx="11142198" cy="876692"/>
          </a:xfrm>
        </p:spPr>
        <p:txBody>
          <a:bodyPr>
            <a:normAutofit/>
          </a:bodyPr>
          <a:lstStyle/>
          <a:p>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Dual Eligible</a:t>
            </a:r>
          </a:p>
        </p:txBody>
      </p:sp>
      <p:sp>
        <p:nvSpPr>
          <p:cNvPr id="11" name="Content Placeholder 2"/>
          <p:cNvSpPr>
            <a:spLocks noGrp="1"/>
          </p:cNvSpPr>
          <p:nvPr>
            <p:ph idx="1"/>
          </p:nvPr>
        </p:nvSpPr>
        <p:spPr>
          <a:xfrm>
            <a:off x="472440" y="1134710"/>
            <a:ext cx="11326836" cy="4103115"/>
          </a:xfrm>
        </p:spPr>
        <p:txBody>
          <a:bodyPr>
            <a:normAutofit/>
          </a:bodyPr>
          <a:lstStyle/>
          <a:p>
            <a:pPr>
              <a:lnSpc>
                <a:spcPct val="80000"/>
              </a:lnSpc>
              <a:spcBef>
                <a:spcPts val="800"/>
              </a:spcBef>
              <a:defRPr/>
            </a:pPr>
            <a:r>
              <a:rPr lang="en-US" sz="24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Dual-eligible beneficiaries are individuals who receive both Medicare and Medicaid benefits. </a:t>
            </a:r>
          </a:p>
          <a:p>
            <a:pPr>
              <a:lnSpc>
                <a:spcPct val="80000"/>
              </a:lnSpc>
              <a:spcBef>
                <a:spcPts val="800"/>
              </a:spcBef>
              <a:defRPr/>
            </a:pPr>
            <a:endParaRPr lang="en-US" sz="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a:p>
            <a:pPr>
              <a:lnSpc>
                <a:spcPct val="80000"/>
              </a:lnSpc>
              <a:spcBef>
                <a:spcPts val="800"/>
              </a:spcBef>
              <a:defRPr/>
            </a:pPr>
            <a:r>
              <a:rPr lang="en-US" sz="24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The two programs cover many of the same services, but Medicare pays first for the Medicare-covered services that are also covered by Medicaid. </a:t>
            </a:r>
          </a:p>
          <a:p>
            <a:pPr>
              <a:lnSpc>
                <a:spcPct val="80000"/>
              </a:lnSpc>
              <a:spcBef>
                <a:spcPts val="800"/>
              </a:spcBef>
              <a:defRPr/>
            </a:pPr>
            <a:endParaRPr lang="en-US" altLang="en-US" sz="800" dirty="0">
              <a:solidFill>
                <a:schemeClr val="accent2">
                  <a:lumMod val="75000"/>
                </a:schemeClr>
              </a:solidFill>
              <a:latin typeface="Tahoma" panose="020B0604030504040204" pitchFamily="34" charset="0"/>
              <a:sym typeface="Calibri" panose="020F0502020204030204" pitchFamily="34" charset="0"/>
            </a:endParaRPr>
          </a:p>
          <a:p>
            <a:pPr>
              <a:lnSpc>
                <a:spcPct val="80000"/>
              </a:lnSpc>
              <a:spcBef>
                <a:spcPts val="800"/>
              </a:spcBef>
              <a:defRPr/>
            </a:pPr>
            <a:r>
              <a:rPr lang="en-US" sz="24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All dual-eligible beneficiaries qualify for full Medicare benefits, but the level of Medicaid benefits for which they are eligible can vary, generally depending on income. </a:t>
            </a:r>
          </a:p>
          <a:p>
            <a:pPr lvl="1">
              <a:lnSpc>
                <a:spcPct val="80000"/>
              </a:lnSpc>
              <a:spcBef>
                <a:spcPts val="800"/>
              </a:spcBef>
              <a:defRPr/>
            </a:pPr>
            <a:r>
              <a:rPr lang="en-US"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As such, there are different Medicaid programs under dual eligibility.</a:t>
            </a:r>
          </a:p>
          <a:p>
            <a:pPr lvl="1">
              <a:lnSpc>
                <a:spcPct val="80000"/>
              </a:lnSpc>
              <a:spcBef>
                <a:spcPts val="800"/>
              </a:spcBef>
              <a:defRPr/>
            </a:pPr>
            <a:r>
              <a:rPr lang="en-US" sz="24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The Medicaid coverage may cover Part B premiums, Part B co-insurance, or offer full Medicaid coverage.</a:t>
            </a:r>
          </a:p>
        </p:txBody>
      </p:sp>
      <p:pic>
        <p:nvPicPr>
          <p:cNvPr id="2" name="Picture 1">
            <a:extLst>
              <a:ext uri="{FF2B5EF4-FFF2-40B4-BE49-F238E27FC236}">
                <a16:creationId xmlns:a16="http://schemas.microsoft.com/office/drawing/2014/main" id="{0DBC8966-BDEE-0058-3449-F8FC41123704}"/>
              </a:ext>
            </a:extLst>
          </p:cNvPr>
          <p:cNvPicPr>
            <a:picLocks noChangeAspect="1"/>
          </p:cNvPicPr>
          <p:nvPr/>
        </p:nvPicPr>
        <p:blipFill>
          <a:blip r:embed="rId4"/>
          <a:stretch>
            <a:fillRect/>
          </a:stretch>
        </p:blipFill>
        <p:spPr>
          <a:xfrm>
            <a:off x="9520343" y="5960624"/>
            <a:ext cx="1911179" cy="561220"/>
          </a:xfrm>
          <a:prstGeom prst="rect">
            <a:avLst/>
          </a:prstGeom>
        </p:spPr>
      </p:pic>
      <p:sp>
        <p:nvSpPr>
          <p:cNvPr id="7" name="TextBox 6">
            <a:extLst>
              <a:ext uri="{FF2B5EF4-FFF2-40B4-BE49-F238E27FC236}">
                <a16:creationId xmlns:a16="http://schemas.microsoft.com/office/drawing/2014/main" id="{4E1FBE15-A198-4BE5-9A1A-E9D45905600E}"/>
              </a:ext>
            </a:extLst>
          </p:cNvPr>
          <p:cNvSpPr txBox="1"/>
          <p:nvPr/>
        </p:nvSpPr>
        <p:spPr>
          <a:xfrm>
            <a:off x="472440" y="5523581"/>
            <a:ext cx="9747757" cy="4370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80000"/>
              </a:lnSpc>
              <a:spcBef>
                <a:spcPts val="800"/>
              </a:spcBef>
              <a:buNone/>
              <a:defRPr/>
            </a:pPr>
            <a:r>
              <a:rPr lang="en-US" sz="1400" b="1" i="1" dirty="0">
                <a:latin typeface="Tahoma"/>
                <a:ea typeface="Tahoma"/>
                <a:cs typeface="Tahoma"/>
              </a:rPr>
              <a:t>Resource</a:t>
            </a:r>
            <a:r>
              <a:rPr lang="en-US" sz="1400" dirty="0">
                <a:latin typeface="Tahoma"/>
                <a:ea typeface="Tahoma"/>
                <a:cs typeface="Tahoma"/>
              </a:rPr>
              <a:t>: </a:t>
            </a:r>
            <a:r>
              <a:rPr lang="en-US" sz="1400" dirty="0">
                <a:latin typeface="Tahoma"/>
                <a:ea typeface="Tahoma"/>
                <a:cs typeface="Tahoma"/>
                <a:hlinkClick r:id="rId5"/>
              </a:rPr>
              <a:t>https://www.cms.gov/medicare-medicaid-coordination/medicare-and-medicaid-coordination/medicare-medicaid-coordination-office</a:t>
            </a:r>
            <a:r>
              <a:rPr lang="en-US" sz="1400" dirty="0">
                <a:latin typeface="Tahoma"/>
                <a:ea typeface="Tahoma"/>
                <a:cs typeface="Tahoma"/>
              </a:rPr>
              <a:t> </a:t>
            </a:r>
            <a:endParaRPr lang="en-US" altLang="en-US" sz="1400" dirty="0">
              <a:solidFill>
                <a:srgbClr val="FF0000"/>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endParaRPr>
          </a:p>
        </p:txBody>
      </p:sp>
      <p:pic>
        <p:nvPicPr>
          <p:cNvPr id="5" name="Audio 4">
            <a:hlinkClick r:id="" action="ppaction://media"/>
            <a:extLst>
              <a:ext uri="{FF2B5EF4-FFF2-40B4-BE49-F238E27FC236}">
                <a16:creationId xmlns:a16="http://schemas.microsoft.com/office/drawing/2014/main" id="{6220D890-F7AE-4F6B-922C-822F979B31E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665221374"/>
      </p:ext>
    </p:extLst>
  </p:cSld>
  <p:clrMapOvr>
    <a:masterClrMapping/>
  </p:clrMapOvr>
  <mc:AlternateContent xmlns:mc="http://schemas.openxmlformats.org/markup-compatibility/2006" xmlns:p14="http://schemas.microsoft.com/office/powerpoint/2010/main">
    <mc:Choice Requires="p14">
      <p:transition spd="slow" p14:dur="2000" advTm="48232"/>
    </mc:Choice>
    <mc:Fallback xmlns="">
      <p:transition spd="slow" advTm="48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472440" y="1"/>
            <a:ext cx="11142198" cy="876692"/>
          </a:xfrm>
        </p:spPr>
        <p:txBody>
          <a:bodyPr>
            <a:normAutofit/>
          </a:bodyPr>
          <a:lstStyle/>
          <a:p>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Medicare Resources</a:t>
            </a:r>
          </a:p>
        </p:txBody>
      </p:sp>
      <p:sp>
        <p:nvSpPr>
          <p:cNvPr id="11" name="Content Placeholder 2"/>
          <p:cNvSpPr>
            <a:spLocks noGrp="1"/>
          </p:cNvSpPr>
          <p:nvPr>
            <p:ph idx="1"/>
          </p:nvPr>
        </p:nvSpPr>
        <p:spPr>
          <a:xfrm>
            <a:off x="380121" y="979931"/>
            <a:ext cx="10805743" cy="5541913"/>
          </a:xfrm>
        </p:spPr>
        <p:txBody>
          <a:bodyPr>
            <a:noAutofit/>
          </a:bodyPr>
          <a:lstStyle/>
          <a:p>
            <a:pPr marL="91440">
              <a:lnSpc>
                <a:spcPct val="150000"/>
              </a:lnSpc>
              <a:spcBef>
                <a:spcPts val="0"/>
              </a:spcBef>
              <a:buNone/>
            </a:pPr>
            <a:r>
              <a:rPr lang="en-US" altLang="en-US" sz="1600" b="1" dirty="0">
                <a:solidFill>
                  <a:schemeClr val="accent2">
                    <a:lumMod val="75000"/>
                  </a:schemeClr>
                </a:solidFill>
                <a:latin typeface="Tahoma" panose="020B0604030504040204" pitchFamily="34" charset="0"/>
                <a:cs typeface="Tahoma" panose="020B0604030504040204" pitchFamily="34" charset="0"/>
                <a:sym typeface="Calibri" panose="020F0502020204030204" pitchFamily="34" charset="0"/>
              </a:rPr>
              <a:t>Where to start? </a:t>
            </a:r>
            <a:r>
              <a:rPr lang="en-US" altLang="en-US" sz="1600" dirty="0">
                <a:solidFill>
                  <a:srgbClr val="0070C0"/>
                </a:solidFill>
                <a:latin typeface="Tahoma" panose="020B0604030504040204" pitchFamily="34" charset="0"/>
                <a:cs typeface="Tahoma" panose="020B0604030504040204" pitchFamily="34" charset="0"/>
                <a:sym typeface="Calibri" panose="020F0502020204030204" pitchFamily="34" charset="0"/>
                <a:hlinkClick r:id="rId4">
                  <a:extLst>
                    <a:ext uri="{A12FA001-AC4F-418D-AE19-62706E023703}">
                      <ahyp:hlinkClr xmlns:ahyp="http://schemas.microsoft.com/office/drawing/2018/hyperlinkcolor" xmlns="" val="tx"/>
                    </a:ext>
                  </a:extLst>
                </a:hlinkClick>
              </a:rPr>
              <a:t>https://www.medicare.gov/</a:t>
            </a:r>
            <a:r>
              <a:rPr lang="en-US" altLang="en-US" sz="1600" dirty="0">
                <a:solidFill>
                  <a:srgbClr val="0070C0"/>
                </a:solidFill>
                <a:latin typeface="Tahoma" panose="020B0604030504040204" pitchFamily="34" charset="0"/>
                <a:cs typeface="Tahoma" panose="020B0604030504040204" pitchFamily="34" charset="0"/>
                <a:sym typeface="Calibri" panose="020F0502020204030204" pitchFamily="34" charset="0"/>
              </a:rPr>
              <a:t> </a:t>
            </a:r>
            <a:r>
              <a:rPr lang="en-US" altLang="en-US" sz="1600" dirty="0">
                <a:solidFill>
                  <a:schemeClr val="accent2">
                    <a:lumMod val="75000"/>
                  </a:schemeClr>
                </a:solidFill>
                <a:latin typeface="Tahoma" panose="020B0604030504040204" pitchFamily="34" charset="0"/>
                <a:cs typeface="Tahoma" panose="020B0604030504040204" pitchFamily="34" charset="0"/>
                <a:sym typeface="Calibri" panose="020F0502020204030204" pitchFamily="34" charset="0"/>
              </a:rPr>
              <a:t>for answers to questions about the Medicare program, your costs, what Medicare covers, in-depth information about Part A, Part B, Part C (Medicare Advantage plans), Part D, Medigap policies, dual eligibility, and much more.</a:t>
            </a:r>
          </a:p>
          <a:p>
            <a:pPr marL="91440">
              <a:lnSpc>
                <a:spcPct val="150000"/>
              </a:lnSpc>
              <a:spcBef>
                <a:spcPts val="0"/>
              </a:spcBef>
              <a:buNone/>
            </a:pPr>
            <a:endParaRPr lang="en-US" altLang="en-US" sz="800" b="1" dirty="0">
              <a:solidFill>
                <a:schemeClr val="accent2">
                  <a:lumMod val="75000"/>
                </a:schemeClr>
              </a:solidFill>
              <a:latin typeface="Tahoma" panose="020B0604030504040204" pitchFamily="34" charset="0"/>
              <a:cs typeface="Tahoma" panose="020B0604030504040204" pitchFamily="34" charset="0"/>
              <a:sym typeface="Calibri" panose="020F0502020204030204" pitchFamily="34" charset="0"/>
            </a:endParaRPr>
          </a:p>
          <a:p>
            <a:pPr marL="91440">
              <a:lnSpc>
                <a:spcPct val="150000"/>
              </a:lnSpc>
              <a:spcBef>
                <a:spcPts val="0"/>
              </a:spcBef>
              <a:buNone/>
            </a:pPr>
            <a:endParaRPr lang="en-US" altLang="en-US" sz="800" b="1" dirty="0">
              <a:solidFill>
                <a:schemeClr val="accent2">
                  <a:lumMod val="75000"/>
                </a:schemeClr>
              </a:solidFill>
              <a:latin typeface="Tahoma" panose="020B0604030504040204" pitchFamily="34" charset="0"/>
              <a:cs typeface="Tahoma" panose="020B0604030504040204" pitchFamily="34" charset="0"/>
              <a:sym typeface="Calibri" panose="020F0502020204030204" pitchFamily="34" charset="0"/>
            </a:endParaRPr>
          </a:p>
          <a:p>
            <a:pPr marL="91440">
              <a:lnSpc>
                <a:spcPct val="150000"/>
              </a:lnSpc>
              <a:spcBef>
                <a:spcPts val="0"/>
              </a:spcBef>
              <a:buNone/>
            </a:pPr>
            <a:r>
              <a:rPr lang="en-US" altLang="en-US" sz="1600" b="1" dirty="0">
                <a:solidFill>
                  <a:schemeClr val="accent2">
                    <a:lumMod val="75000"/>
                  </a:schemeClr>
                </a:solidFill>
                <a:latin typeface="Tahoma" panose="020B0604030504040204" pitchFamily="34" charset="0"/>
                <a:cs typeface="Tahoma" panose="020B0604030504040204" pitchFamily="34" charset="0"/>
                <a:sym typeface="Calibri" panose="020F0502020204030204" pitchFamily="34" charset="0"/>
              </a:rPr>
              <a:t>Handbook</a:t>
            </a:r>
            <a:r>
              <a:rPr lang="en-US" altLang="en-US" sz="1600" dirty="0">
                <a:solidFill>
                  <a:schemeClr val="accent2">
                    <a:lumMod val="75000"/>
                  </a:schemeClr>
                </a:solidFill>
                <a:latin typeface="Tahoma" panose="020B0604030504040204" pitchFamily="34" charset="0"/>
                <a:cs typeface="Tahoma" panose="020B0604030504040204" pitchFamily="34" charset="0"/>
                <a:sym typeface="Calibri" panose="020F0502020204030204" pitchFamily="34" charset="0"/>
              </a:rPr>
              <a:t>: A great resource is the </a:t>
            </a:r>
            <a:r>
              <a:rPr lang="en-US" altLang="en-US" sz="1600" i="1" dirty="0">
                <a:solidFill>
                  <a:schemeClr val="accent2">
                    <a:lumMod val="75000"/>
                  </a:schemeClr>
                </a:solidFill>
                <a:latin typeface="Tahoma" panose="020B0604030504040204" pitchFamily="34" charset="0"/>
                <a:cs typeface="Tahoma" panose="020B0604030504040204" pitchFamily="34" charset="0"/>
                <a:sym typeface="Calibri" panose="020F0502020204030204" pitchFamily="34" charset="0"/>
              </a:rPr>
              <a:t>Medicare and You Handbook</a:t>
            </a:r>
            <a:r>
              <a:rPr lang="en-US" altLang="en-US" sz="1600" dirty="0">
                <a:solidFill>
                  <a:schemeClr val="accent2">
                    <a:lumMod val="75000"/>
                  </a:schemeClr>
                </a:solidFill>
                <a:latin typeface="Tahoma" panose="020B0604030504040204" pitchFamily="34" charset="0"/>
                <a:cs typeface="Tahoma" panose="020B0604030504040204" pitchFamily="34" charset="0"/>
                <a:sym typeface="Calibri" panose="020F0502020204030204" pitchFamily="34" charset="0"/>
              </a:rPr>
              <a:t>:                                     </a:t>
            </a:r>
            <a:r>
              <a:rPr lang="en-US" altLang="en-US" sz="1600" dirty="0">
                <a:solidFill>
                  <a:srgbClr val="0070C0"/>
                </a:solidFill>
                <a:latin typeface="Tahoma" panose="020B0604030504040204" pitchFamily="34" charset="0"/>
                <a:cs typeface="Tahoma" panose="020B0604030504040204" pitchFamily="34" charset="0"/>
                <a:sym typeface="Calibri" panose="020F0502020204030204" pitchFamily="34" charset="0"/>
                <a:hlinkClick r:id="rId5">
                  <a:extLst>
                    <a:ext uri="{A12FA001-AC4F-418D-AE19-62706E023703}">
                      <ahyp:hlinkClr xmlns:ahyp="http://schemas.microsoft.com/office/drawing/2018/hyperlinkcolor" xmlns="" val="tx"/>
                    </a:ext>
                  </a:extLst>
                </a:hlinkClick>
              </a:rPr>
              <a:t>https://www.medicare.gov/Pubs/pdf/10050-medicare-and-you.pdf</a:t>
            </a:r>
            <a:r>
              <a:rPr lang="en-US" altLang="en-US" sz="1600" dirty="0">
                <a:solidFill>
                  <a:schemeClr val="accent2">
                    <a:lumMod val="75000"/>
                  </a:schemeClr>
                </a:solidFill>
                <a:latin typeface="Tahoma" panose="020B0604030504040204" pitchFamily="34" charset="0"/>
                <a:cs typeface="Tahoma" panose="020B0604030504040204" pitchFamily="34" charset="0"/>
                <a:sym typeface="Calibri" panose="020F0502020204030204" pitchFamily="34" charset="0"/>
              </a:rPr>
              <a:t>, which is published and updated each year.</a:t>
            </a:r>
          </a:p>
          <a:p>
            <a:pPr marL="91440">
              <a:lnSpc>
                <a:spcPct val="150000"/>
              </a:lnSpc>
              <a:spcBef>
                <a:spcPts val="0"/>
              </a:spcBef>
              <a:buNone/>
            </a:pPr>
            <a:endParaRPr lang="en-US" altLang="en-US" sz="1600" b="1" dirty="0">
              <a:solidFill>
                <a:srgbClr val="FF0000"/>
              </a:solidFill>
              <a:latin typeface="Tahoma" panose="020B0604030504040204" pitchFamily="34" charset="0"/>
              <a:cs typeface="Tahoma" panose="020B0604030504040204" pitchFamily="34" charset="0"/>
              <a:sym typeface="Calibri" panose="020F0502020204030204" pitchFamily="34" charset="0"/>
            </a:endParaRPr>
          </a:p>
          <a:p>
            <a:pPr marL="91440">
              <a:lnSpc>
                <a:spcPct val="150000"/>
              </a:lnSpc>
              <a:spcBef>
                <a:spcPts val="0"/>
              </a:spcBef>
              <a:buNone/>
            </a:pPr>
            <a:r>
              <a:rPr lang="en-US" altLang="en-US" sz="1600" b="1" dirty="0">
                <a:solidFill>
                  <a:schemeClr val="accent2">
                    <a:lumMod val="75000"/>
                  </a:schemeClr>
                </a:solidFill>
                <a:latin typeface="Tahoma" panose="020B0604030504040204" pitchFamily="34" charset="0"/>
                <a:cs typeface="Tahoma" panose="020B0604030504040204" pitchFamily="34" charset="0"/>
                <a:sym typeface="Calibri" panose="020F0502020204030204" pitchFamily="34" charset="0"/>
              </a:rPr>
              <a:t>Ready to enroll in Medicare?</a:t>
            </a:r>
          </a:p>
          <a:p>
            <a:pPr marL="0" lvl="0" indent="0">
              <a:buNone/>
            </a:pPr>
            <a:r>
              <a:rPr lang="en-US" altLang="en-US" sz="1600" dirty="0">
                <a:solidFill>
                  <a:schemeClr val="accent2">
                    <a:lumMod val="75000"/>
                  </a:schemeClr>
                </a:solidFill>
                <a:latin typeface="Tahoma" panose="020B0604030504040204" pitchFamily="34" charset="0"/>
                <a:cs typeface="Tahoma" panose="020B0604030504040204" pitchFamily="34" charset="0"/>
                <a:sym typeface="Calibri" panose="020F0502020204030204" pitchFamily="34" charset="0"/>
              </a:rPr>
              <a:t>If you don’t get Social Security benefits and are not ready to apply for them yet, you will need to contact the Social Security Office to apply for Medicare benefits. </a:t>
            </a:r>
          </a:p>
          <a:p>
            <a:r>
              <a:rPr lang="en-US" sz="1600" dirty="0">
                <a:solidFill>
                  <a:schemeClr val="accent2">
                    <a:lumMod val="75000"/>
                  </a:schemeClr>
                </a:solidFill>
                <a:latin typeface="Tahoma" panose="020B0604030504040204" pitchFamily="34" charset="0"/>
                <a:cs typeface="Tahoma" panose="020B0604030504040204" pitchFamily="34" charset="0"/>
              </a:rPr>
              <a:t>Social Security initially enrolls you into Medicare Part A and Part B (Part B is required if you want to switch to a Medicare Advantage plan). You should apply online or by phone. Information is located here: </a:t>
            </a:r>
            <a:r>
              <a:rPr lang="en-US" sz="1600" dirty="0">
                <a:solidFill>
                  <a:schemeClr val="accent2">
                    <a:lumMod val="75000"/>
                  </a:schemeClr>
                </a:solidFill>
                <a:latin typeface="Tahoma" panose="020B0604030504040204" pitchFamily="34" charset="0"/>
                <a:cs typeface="Tahoma" panose="020B0604030504040204" pitchFamily="34" charset="0"/>
                <a:hlinkClick r:id="rId6"/>
              </a:rPr>
              <a:t>https://faq.ssa.gov/en-us/Topic/article/KA-02125</a:t>
            </a:r>
            <a:r>
              <a:rPr lang="en-US" sz="1600" dirty="0">
                <a:solidFill>
                  <a:schemeClr val="accent2">
                    <a:lumMod val="75000"/>
                  </a:schemeClr>
                </a:solidFill>
                <a:latin typeface="Tahoma" panose="020B0604030504040204" pitchFamily="34" charset="0"/>
                <a:cs typeface="Tahoma" panose="020B0604030504040204" pitchFamily="34" charset="0"/>
              </a:rPr>
              <a:t> </a:t>
            </a:r>
          </a:p>
          <a:p>
            <a:pPr marL="0" indent="0">
              <a:buNone/>
            </a:pPr>
            <a:endParaRPr lang="en-US" sz="800" b="1" dirty="0">
              <a:solidFill>
                <a:schemeClr val="accent2">
                  <a:lumMod val="75000"/>
                </a:schemeClr>
              </a:solidFill>
              <a:latin typeface="Tahoma" panose="020B0604030504040204" pitchFamily="34" charset="0"/>
              <a:cs typeface="Tahoma" panose="020B0604030504040204" pitchFamily="34" charset="0"/>
            </a:endParaRPr>
          </a:p>
          <a:p>
            <a:pPr lvl="0"/>
            <a:r>
              <a:rPr lang="en-US" sz="1600" dirty="0">
                <a:solidFill>
                  <a:schemeClr val="accent2">
                    <a:lumMod val="75000"/>
                  </a:schemeClr>
                </a:solidFill>
                <a:latin typeface="Tahoma" panose="020B0604030504040204" pitchFamily="34" charset="0"/>
                <a:cs typeface="Tahoma" panose="020B0604030504040204" pitchFamily="34" charset="0"/>
              </a:rPr>
              <a:t>Here is another good resource:</a:t>
            </a:r>
          </a:p>
          <a:p>
            <a:pPr marL="0" lvl="0" indent="0">
              <a:buNone/>
            </a:pPr>
            <a:r>
              <a:rPr lang="en-US" sz="1600" dirty="0">
                <a:solidFill>
                  <a:schemeClr val="accent2">
                    <a:lumMod val="75000"/>
                  </a:schemeClr>
                </a:solidFill>
                <a:latin typeface="Tahoma" panose="020B0604030504040204" pitchFamily="34" charset="0"/>
                <a:cs typeface="Tahoma" panose="020B0604030504040204" pitchFamily="34" charset="0"/>
              </a:rPr>
              <a:t>   </a:t>
            </a:r>
            <a:r>
              <a:rPr lang="en-US" sz="1600" dirty="0">
                <a:solidFill>
                  <a:schemeClr val="accent2">
                    <a:lumMod val="75000"/>
                  </a:schemeClr>
                </a:solidFill>
                <a:latin typeface="Tahoma" panose="020B0604030504040204" pitchFamily="34" charset="0"/>
                <a:cs typeface="Tahoma" panose="020B0604030504040204" pitchFamily="34" charset="0"/>
                <a:hlinkClick r:id="rId7"/>
              </a:rPr>
              <a:t>https://www.medicare.gov/basics/get-started-with-medicare/get-more-coverage/joining-a-plan</a:t>
            </a:r>
            <a:r>
              <a:rPr lang="en-US" sz="1600" dirty="0">
                <a:solidFill>
                  <a:schemeClr val="accent2">
                    <a:lumMod val="75000"/>
                  </a:schemeClr>
                </a:solidFill>
                <a:latin typeface="Tahoma" panose="020B0604030504040204" pitchFamily="34" charset="0"/>
                <a:cs typeface="Tahoma" panose="020B0604030504040204" pitchFamily="34" charset="0"/>
              </a:rPr>
              <a:t> </a:t>
            </a:r>
          </a:p>
          <a:p>
            <a:pPr marL="91440">
              <a:lnSpc>
                <a:spcPct val="150000"/>
              </a:lnSpc>
              <a:spcBef>
                <a:spcPts val="0"/>
              </a:spcBef>
              <a:buNone/>
            </a:pPr>
            <a:endParaRPr lang="en-US" altLang="en-US" sz="1600" b="1" dirty="0">
              <a:solidFill>
                <a:schemeClr val="accent2">
                  <a:lumMod val="75000"/>
                </a:schemeClr>
              </a:solidFill>
              <a:latin typeface="Tahoma" panose="020B0604030504040204" pitchFamily="34" charset="0"/>
              <a:cs typeface="Tahoma" panose="020B0604030504040204" pitchFamily="34" charset="0"/>
              <a:sym typeface="Calibri" panose="020F0502020204030204" pitchFamily="34" charset="0"/>
            </a:endParaRPr>
          </a:p>
          <a:p>
            <a:pPr marL="91440">
              <a:lnSpc>
                <a:spcPct val="150000"/>
              </a:lnSpc>
              <a:spcBef>
                <a:spcPts val="0"/>
              </a:spcBef>
              <a:buNone/>
            </a:pPr>
            <a:endParaRPr lang="en-US" altLang="en-US" sz="1600" b="1" dirty="0">
              <a:solidFill>
                <a:schemeClr val="accent2">
                  <a:lumMod val="75000"/>
                </a:schemeClr>
              </a:solidFill>
              <a:latin typeface="Tahoma" panose="020B0604030504040204" pitchFamily="34" charset="0"/>
              <a:cs typeface="Tahoma" panose="020B0604030504040204" pitchFamily="34" charset="0"/>
              <a:sym typeface="Calibri" panose="020F0502020204030204" pitchFamily="34" charset="0"/>
            </a:endParaRPr>
          </a:p>
        </p:txBody>
      </p:sp>
      <p:pic>
        <p:nvPicPr>
          <p:cNvPr id="2" name="Picture 1">
            <a:extLst>
              <a:ext uri="{FF2B5EF4-FFF2-40B4-BE49-F238E27FC236}">
                <a16:creationId xmlns:a16="http://schemas.microsoft.com/office/drawing/2014/main" id="{0DBC8966-BDEE-0058-3449-F8FC41123704}"/>
              </a:ext>
            </a:extLst>
          </p:cNvPr>
          <p:cNvPicPr>
            <a:picLocks noChangeAspect="1"/>
          </p:cNvPicPr>
          <p:nvPr/>
        </p:nvPicPr>
        <p:blipFill>
          <a:blip r:embed="rId8"/>
          <a:stretch>
            <a:fillRect/>
          </a:stretch>
        </p:blipFill>
        <p:spPr>
          <a:xfrm>
            <a:off x="9520343" y="5960624"/>
            <a:ext cx="1911179" cy="561220"/>
          </a:xfrm>
          <a:prstGeom prst="rect">
            <a:avLst/>
          </a:prstGeom>
        </p:spPr>
      </p:pic>
      <p:pic>
        <p:nvPicPr>
          <p:cNvPr id="14" name="Audio 13">
            <a:hlinkClick r:id="" action="ppaction://media"/>
            <a:extLst>
              <a:ext uri="{FF2B5EF4-FFF2-40B4-BE49-F238E27FC236}">
                <a16:creationId xmlns:a16="http://schemas.microsoft.com/office/drawing/2014/main" id="{1604556D-0D89-4D71-BBAE-DF4756CFAE6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686031728"/>
      </p:ext>
    </p:extLst>
  </p:cSld>
  <p:clrMapOvr>
    <a:masterClrMapping/>
  </p:clrMapOvr>
  <mc:AlternateContent xmlns:mc="http://schemas.openxmlformats.org/markup-compatibility/2006" xmlns:p14="http://schemas.microsoft.com/office/powerpoint/2010/main">
    <mc:Choice Requires="p14">
      <p:transition spd="slow" p14:dur="2000" advTm="89389"/>
    </mc:Choice>
    <mc:Fallback xmlns="">
      <p:transition spd="slow" advTm="893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472440" y="1"/>
            <a:ext cx="11142198" cy="876692"/>
          </a:xfrm>
        </p:spPr>
        <p:txBody>
          <a:bodyPr>
            <a:normAutofit/>
          </a:bodyPr>
          <a:lstStyle/>
          <a:p>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Medicare Resources</a:t>
            </a:r>
          </a:p>
        </p:txBody>
      </p:sp>
      <p:sp>
        <p:nvSpPr>
          <p:cNvPr id="11" name="Content Placeholder 2"/>
          <p:cNvSpPr>
            <a:spLocks noGrp="1"/>
          </p:cNvSpPr>
          <p:nvPr>
            <p:ph idx="1"/>
          </p:nvPr>
        </p:nvSpPr>
        <p:spPr>
          <a:xfrm>
            <a:off x="380121" y="979931"/>
            <a:ext cx="10805743" cy="4826065"/>
          </a:xfrm>
        </p:spPr>
        <p:txBody>
          <a:bodyPr>
            <a:noAutofit/>
          </a:bodyPr>
          <a:lstStyle/>
          <a:p>
            <a:pPr marL="91440">
              <a:lnSpc>
                <a:spcPct val="150000"/>
              </a:lnSpc>
              <a:spcBef>
                <a:spcPts val="0"/>
              </a:spcBef>
              <a:buNone/>
            </a:pPr>
            <a:endParaRPr lang="en-US" altLang="en-US" sz="800" dirty="0">
              <a:solidFill>
                <a:schemeClr val="accent2">
                  <a:lumMod val="75000"/>
                </a:schemeClr>
              </a:solidFill>
              <a:latin typeface="Tahoma" panose="020B0604030504040204" pitchFamily="34" charset="0"/>
              <a:cs typeface="Tahoma" panose="020B0604030504040204" pitchFamily="34" charset="0"/>
              <a:sym typeface="Calibri" panose="020F0502020204030204" pitchFamily="34" charset="0"/>
            </a:endParaRPr>
          </a:p>
          <a:p>
            <a:pPr marL="91440">
              <a:lnSpc>
                <a:spcPct val="150000"/>
              </a:lnSpc>
              <a:spcBef>
                <a:spcPts val="0"/>
              </a:spcBef>
              <a:buNone/>
            </a:pPr>
            <a:endParaRPr lang="en-US" altLang="en-US" sz="800" dirty="0">
              <a:solidFill>
                <a:schemeClr val="accent2">
                  <a:lumMod val="75000"/>
                </a:schemeClr>
              </a:solidFill>
              <a:latin typeface="Tahoma" panose="020B0604030504040204" pitchFamily="34" charset="0"/>
              <a:cs typeface="Tahoma" panose="020B0604030504040204" pitchFamily="34" charset="0"/>
              <a:sym typeface="Calibri" panose="020F0502020204030204" pitchFamily="34" charset="0"/>
            </a:endParaRPr>
          </a:p>
          <a:p>
            <a:pPr marL="91440" algn="ctr">
              <a:lnSpc>
                <a:spcPct val="150000"/>
              </a:lnSpc>
              <a:spcBef>
                <a:spcPts val="0"/>
              </a:spcBef>
              <a:buFont typeface="Arial" panose="020B0604020202020204" pitchFamily="34" charset="0"/>
              <a:buNone/>
            </a:pPr>
            <a:r>
              <a:rPr lang="en-US" altLang="en-US" sz="1600" dirty="0">
                <a:solidFill>
                  <a:schemeClr val="accent2">
                    <a:lumMod val="75000"/>
                  </a:schemeClr>
                </a:solidFill>
                <a:latin typeface="Tahoma" panose="020B0604030504040204" pitchFamily="34" charset="0"/>
                <a:cs typeface="Tahoma" panose="020B0604030504040204" pitchFamily="34" charset="0"/>
                <a:sym typeface="Calibri" panose="020F0502020204030204" pitchFamily="34" charset="0"/>
              </a:rPr>
              <a:t>If you are covered under </a:t>
            </a:r>
            <a:r>
              <a:rPr lang="en-US" altLang="en-US" sz="1600" b="1" dirty="0">
                <a:solidFill>
                  <a:schemeClr val="accent2">
                    <a:lumMod val="75000"/>
                  </a:schemeClr>
                </a:solidFill>
                <a:latin typeface="Tahoma" panose="020B0604030504040204" pitchFamily="34" charset="0"/>
                <a:cs typeface="Tahoma" panose="020B0604030504040204" pitchFamily="34" charset="0"/>
                <a:sym typeface="Calibri" panose="020F0502020204030204" pitchFamily="34" charset="0"/>
              </a:rPr>
              <a:t>Traditional Medicare</a:t>
            </a:r>
            <a:r>
              <a:rPr lang="en-US" altLang="en-US" sz="1600" dirty="0">
                <a:solidFill>
                  <a:schemeClr val="accent2">
                    <a:lumMod val="75000"/>
                  </a:schemeClr>
                </a:solidFill>
                <a:latin typeface="Tahoma" panose="020B0604030504040204" pitchFamily="34" charset="0"/>
                <a:cs typeface="Tahoma" panose="020B0604030504040204" pitchFamily="34" charset="0"/>
                <a:sym typeface="Calibri" panose="020F0502020204030204" pitchFamily="34" charset="0"/>
              </a:rPr>
              <a:t>:</a:t>
            </a:r>
          </a:p>
          <a:p>
            <a:pPr marL="91440" algn="ctr">
              <a:lnSpc>
                <a:spcPct val="150000"/>
              </a:lnSpc>
              <a:spcBef>
                <a:spcPts val="0"/>
              </a:spcBef>
              <a:buFont typeface="Arial" panose="020B0604020202020204" pitchFamily="34" charset="0"/>
              <a:buNone/>
            </a:pPr>
            <a:endParaRPr lang="en-US" altLang="en-US" sz="800" dirty="0">
              <a:solidFill>
                <a:schemeClr val="accent2">
                  <a:lumMod val="75000"/>
                </a:schemeClr>
              </a:solidFill>
              <a:latin typeface="Tahoma" panose="020B0604030504040204" pitchFamily="34" charset="0"/>
              <a:cs typeface="Tahoma" panose="020B0604030504040204" pitchFamily="34" charset="0"/>
              <a:sym typeface="Calibri" panose="020F0502020204030204" pitchFamily="34" charset="0"/>
            </a:endParaRPr>
          </a:p>
          <a:p>
            <a:pPr marL="148590" lvl="1" indent="-285750">
              <a:lnSpc>
                <a:spcPct val="150000"/>
              </a:lnSpc>
              <a:spcBef>
                <a:spcPts val="0"/>
              </a:spcBef>
              <a:buSzPct val="85000"/>
            </a:pPr>
            <a:r>
              <a:rPr lang="en-US" altLang="en-US" sz="1600" b="1" dirty="0">
                <a:solidFill>
                  <a:schemeClr val="accent2">
                    <a:lumMod val="75000"/>
                  </a:schemeClr>
                </a:solidFill>
                <a:latin typeface="Tahoma" panose="020B0604030504040204" pitchFamily="34" charset="0"/>
                <a:cs typeface="Tahoma" panose="020B0604030504040204" pitchFamily="34" charset="0"/>
                <a:sym typeface="Calibri" panose="020F0502020204030204" pitchFamily="34" charset="0"/>
              </a:rPr>
              <a:t>Telephone</a:t>
            </a:r>
            <a:r>
              <a:rPr lang="en-US" altLang="en-US" sz="1600" dirty="0">
                <a:solidFill>
                  <a:schemeClr val="accent2">
                    <a:lumMod val="75000"/>
                  </a:schemeClr>
                </a:solidFill>
                <a:latin typeface="Tahoma" panose="020B0604030504040204" pitchFamily="34" charset="0"/>
                <a:cs typeface="Tahoma" panose="020B0604030504040204" pitchFamily="34" charset="0"/>
                <a:sym typeface="Calibri" panose="020F0502020204030204" pitchFamily="34" charset="0"/>
              </a:rPr>
              <a:t>: If you prefer to speak to someone, call 1-800-MEDICARE (1-800-633-4227).</a:t>
            </a:r>
          </a:p>
          <a:p>
            <a:pPr marL="148590" lvl="1" indent="-285750">
              <a:lnSpc>
                <a:spcPct val="150000"/>
              </a:lnSpc>
              <a:spcBef>
                <a:spcPts val="0"/>
              </a:spcBef>
              <a:buSzPct val="85000"/>
            </a:pPr>
            <a:r>
              <a:rPr lang="en-US" altLang="en-US" sz="1600" b="1" dirty="0">
                <a:solidFill>
                  <a:schemeClr val="accent2">
                    <a:lumMod val="75000"/>
                  </a:schemeClr>
                </a:solidFill>
                <a:latin typeface="Tahoma" panose="020B0604030504040204" pitchFamily="34" charset="0"/>
                <a:cs typeface="Tahoma" panose="020B0604030504040204" pitchFamily="34" charset="0"/>
                <a:sym typeface="Calibri" panose="020F0502020204030204" pitchFamily="34" charset="0"/>
              </a:rPr>
              <a:t>Customer Service: </a:t>
            </a:r>
            <a:r>
              <a:rPr lang="en-US" altLang="en-US" sz="1600" dirty="0">
                <a:solidFill>
                  <a:schemeClr val="accent2">
                    <a:lumMod val="75000"/>
                  </a:schemeClr>
                </a:solidFill>
                <a:latin typeface="Tahoma" panose="020B0604030504040204" pitchFamily="34" charset="0"/>
                <a:cs typeface="Tahoma" panose="020B0604030504040204" pitchFamily="34" charset="0"/>
                <a:sym typeface="Calibri" panose="020F0502020204030204" pitchFamily="34" charset="0"/>
              </a:rPr>
              <a:t>1-866-805-4589</a:t>
            </a:r>
          </a:p>
          <a:p>
            <a:pPr marL="0" indent="0">
              <a:lnSpc>
                <a:spcPct val="150000"/>
              </a:lnSpc>
              <a:spcBef>
                <a:spcPts val="0"/>
              </a:spcBef>
              <a:buNone/>
            </a:pPr>
            <a:endParaRPr lang="en-US" altLang="en-US" sz="800" dirty="0">
              <a:solidFill>
                <a:schemeClr val="accent2">
                  <a:lumMod val="75000"/>
                </a:schemeClr>
              </a:solidFill>
              <a:latin typeface="Tahoma" panose="020B0604030504040204" pitchFamily="34" charset="0"/>
              <a:cs typeface="Tahoma" panose="020B0604030504040204" pitchFamily="34" charset="0"/>
              <a:sym typeface="Calibri" panose="020F0502020204030204" pitchFamily="34" charset="0"/>
            </a:endParaRPr>
          </a:p>
          <a:p>
            <a:pPr marL="0" indent="0">
              <a:lnSpc>
                <a:spcPct val="150000"/>
              </a:lnSpc>
              <a:spcBef>
                <a:spcPts val="0"/>
              </a:spcBef>
              <a:buNone/>
            </a:pPr>
            <a:endParaRPr lang="en-US" altLang="en-US" sz="800" dirty="0">
              <a:solidFill>
                <a:schemeClr val="accent2">
                  <a:lumMod val="75000"/>
                </a:schemeClr>
              </a:solidFill>
              <a:latin typeface="Tahoma" panose="020B0604030504040204" pitchFamily="34" charset="0"/>
              <a:cs typeface="Tahoma" panose="020B0604030504040204" pitchFamily="34" charset="0"/>
              <a:sym typeface="Calibri" panose="020F0502020204030204" pitchFamily="34" charset="0"/>
            </a:endParaRPr>
          </a:p>
          <a:p>
            <a:pPr marL="0" indent="0">
              <a:lnSpc>
                <a:spcPct val="150000"/>
              </a:lnSpc>
              <a:spcBef>
                <a:spcPts val="0"/>
              </a:spcBef>
              <a:buNone/>
            </a:pPr>
            <a:endParaRPr lang="en-US" altLang="en-US" sz="800" dirty="0">
              <a:solidFill>
                <a:schemeClr val="accent2">
                  <a:lumMod val="75000"/>
                </a:schemeClr>
              </a:solidFill>
              <a:latin typeface="Tahoma" panose="020B0604030504040204" pitchFamily="34" charset="0"/>
              <a:cs typeface="Tahoma" panose="020B0604030504040204" pitchFamily="34" charset="0"/>
              <a:sym typeface="Calibri" panose="020F0502020204030204" pitchFamily="34" charset="0"/>
            </a:endParaRPr>
          </a:p>
          <a:p>
            <a:pPr marL="0" indent="0" algn="ctr">
              <a:lnSpc>
                <a:spcPct val="150000"/>
              </a:lnSpc>
              <a:spcBef>
                <a:spcPts val="0"/>
              </a:spcBef>
              <a:buNone/>
            </a:pPr>
            <a:r>
              <a:rPr lang="en-US" altLang="en-US" sz="1600" dirty="0">
                <a:solidFill>
                  <a:schemeClr val="accent2">
                    <a:lumMod val="75000"/>
                  </a:schemeClr>
                </a:solidFill>
                <a:latin typeface="Tahoma" panose="020B0604030504040204" pitchFamily="34" charset="0"/>
                <a:cs typeface="Tahoma" panose="020B0604030504040204" pitchFamily="34" charset="0"/>
                <a:sym typeface="Calibri" panose="020F0502020204030204" pitchFamily="34" charset="0"/>
              </a:rPr>
              <a:t>If you are covered under a </a:t>
            </a:r>
            <a:r>
              <a:rPr lang="en-US" altLang="en-US" sz="1600" b="1" dirty="0">
                <a:solidFill>
                  <a:schemeClr val="accent2">
                    <a:lumMod val="75000"/>
                  </a:schemeClr>
                </a:solidFill>
                <a:latin typeface="Tahoma" panose="020B0604030504040204" pitchFamily="34" charset="0"/>
                <a:cs typeface="Tahoma" panose="020B0604030504040204" pitchFamily="34" charset="0"/>
                <a:sym typeface="Calibri" panose="020F0502020204030204" pitchFamily="34" charset="0"/>
              </a:rPr>
              <a:t>Medicare Advantage </a:t>
            </a:r>
            <a:r>
              <a:rPr lang="en-US" altLang="en-US" sz="1600" dirty="0">
                <a:solidFill>
                  <a:schemeClr val="accent2">
                    <a:lumMod val="75000"/>
                  </a:schemeClr>
                </a:solidFill>
                <a:latin typeface="Tahoma" panose="020B0604030504040204" pitchFamily="34" charset="0"/>
                <a:cs typeface="Tahoma" panose="020B0604030504040204" pitchFamily="34" charset="0"/>
                <a:sym typeface="Calibri" panose="020F0502020204030204" pitchFamily="34" charset="0"/>
              </a:rPr>
              <a:t>plan:</a:t>
            </a:r>
          </a:p>
          <a:p>
            <a:pPr marL="0" indent="0" algn="ctr">
              <a:lnSpc>
                <a:spcPct val="150000"/>
              </a:lnSpc>
              <a:spcBef>
                <a:spcPts val="0"/>
              </a:spcBef>
              <a:buNone/>
            </a:pPr>
            <a:endParaRPr lang="en-US" altLang="en-US" sz="800" dirty="0">
              <a:solidFill>
                <a:schemeClr val="accent2">
                  <a:lumMod val="75000"/>
                </a:schemeClr>
              </a:solidFill>
              <a:latin typeface="Tahoma" panose="020B0604030504040204" pitchFamily="34" charset="0"/>
              <a:cs typeface="Tahoma" panose="020B0604030504040204" pitchFamily="34" charset="0"/>
              <a:sym typeface="Calibri" panose="020F0502020204030204" pitchFamily="34" charset="0"/>
            </a:endParaRPr>
          </a:p>
          <a:p>
            <a:pPr marL="148590" lvl="1" indent="-285750">
              <a:lnSpc>
                <a:spcPct val="150000"/>
              </a:lnSpc>
              <a:spcBef>
                <a:spcPts val="0"/>
              </a:spcBef>
            </a:pPr>
            <a:r>
              <a:rPr lang="en-US" altLang="en-US" sz="1600" b="1" dirty="0">
                <a:solidFill>
                  <a:schemeClr val="accent2">
                    <a:lumMod val="75000"/>
                  </a:schemeClr>
                </a:solidFill>
                <a:latin typeface="Tahoma" panose="020B0604030504040204" pitchFamily="34" charset="0"/>
                <a:cs typeface="Tahoma" panose="020B0604030504040204" pitchFamily="34" charset="0"/>
                <a:sym typeface="Calibri" panose="020F0502020204030204" pitchFamily="34" charset="0"/>
              </a:rPr>
              <a:t>Handbook</a:t>
            </a:r>
            <a:r>
              <a:rPr lang="en-US" altLang="en-US" sz="1600" dirty="0">
                <a:solidFill>
                  <a:schemeClr val="accent2">
                    <a:lumMod val="75000"/>
                  </a:schemeClr>
                </a:solidFill>
                <a:latin typeface="Tahoma" panose="020B0604030504040204" pitchFamily="34" charset="0"/>
                <a:cs typeface="Tahoma" panose="020B0604030504040204" pitchFamily="34" charset="0"/>
                <a:sym typeface="Calibri" panose="020F0502020204030204" pitchFamily="34" charset="0"/>
              </a:rPr>
              <a:t>: Each Medicare Advantage plan has a specific Member Handbook that you received when you enrolled in the plan.</a:t>
            </a:r>
          </a:p>
          <a:p>
            <a:pPr marL="148590" lvl="1" indent="-285750">
              <a:lnSpc>
                <a:spcPct val="150000"/>
              </a:lnSpc>
              <a:spcBef>
                <a:spcPts val="0"/>
              </a:spcBef>
            </a:pPr>
            <a:r>
              <a:rPr lang="en-US" altLang="en-US" sz="1600" b="1" dirty="0">
                <a:solidFill>
                  <a:schemeClr val="accent2">
                    <a:lumMod val="75000"/>
                  </a:schemeClr>
                </a:solidFill>
                <a:latin typeface="Tahoma" panose="020B0604030504040204" pitchFamily="34" charset="0"/>
                <a:cs typeface="Tahoma" panose="020B0604030504040204" pitchFamily="34" charset="0"/>
                <a:sym typeface="Calibri" panose="020F0502020204030204" pitchFamily="34" charset="0"/>
              </a:rPr>
              <a:t>Telephone</a:t>
            </a:r>
            <a:r>
              <a:rPr lang="en-US" altLang="en-US" sz="1600" dirty="0">
                <a:solidFill>
                  <a:schemeClr val="accent2">
                    <a:lumMod val="75000"/>
                  </a:schemeClr>
                </a:solidFill>
                <a:latin typeface="Tahoma" panose="020B0604030504040204" pitchFamily="34" charset="0"/>
                <a:cs typeface="Tahoma" panose="020B0604030504040204" pitchFamily="34" charset="0"/>
                <a:sym typeface="Calibri" panose="020F0502020204030204" pitchFamily="34" charset="0"/>
              </a:rPr>
              <a:t>: Call the number for Customer Service on the back of your ID card.</a:t>
            </a:r>
          </a:p>
          <a:p>
            <a:pPr marL="148590" lvl="1" indent="-285750">
              <a:lnSpc>
                <a:spcPct val="150000"/>
              </a:lnSpc>
              <a:spcBef>
                <a:spcPts val="0"/>
              </a:spcBef>
            </a:pPr>
            <a:r>
              <a:rPr lang="en-US" altLang="en-US" sz="1600" b="1" dirty="0">
                <a:solidFill>
                  <a:schemeClr val="accent2">
                    <a:lumMod val="75000"/>
                  </a:schemeClr>
                </a:solidFill>
                <a:latin typeface="Tahoma" panose="020B0604030504040204" pitchFamily="34" charset="0"/>
                <a:sym typeface="Calibri" panose="020F0502020204030204" pitchFamily="34" charset="0"/>
              </a:rPr>
              <a:t>Member website</a:t>
            </a:r>
            <a:r>
              <a:rPr lang="en-US" altLang="en-US" sz="1600" dirty="0">
                <a:solidFill>
                  <a:schemeClr val="accent2">
                    <a:lumMod val="75000"/>
                  </a:schemeClr>
                </a:solidFill>
                <a:latin typeface="Tahoma" panose="020B0604030504040204" pitchFamily="34" charset="0"/>
                <a:sym typeface="Calibri" panose="020F0502020204030204" pitchFamily="34" charset="0"/>
              </a:rPr>
              <a:t>: Many Medicare Advantage plans offer a secure website where you can look                           up your benefits and claims history, reprint your ID card, and send messages to Customer Service.</a:t>
            </a:r>
          </a:p>
        </p:txBody>
      </p:sp>
      <p:pic>
        <p:nvPicPr>
          <p:cNvPr id="2" name="Picture 1">
            <a:extLst>
              <a:ext uri="{FF2B5EF4-FFF2-40B4-BE49-F238E27FC236}">
                <a16:creationId xmlns:a16="http://schemas.microsoft.com/office/drawing/2014/main" id="{0DBC8966-BDEE-0058-3449-F8FC41123704}"/>
              </a:ext>
            </a:extLst>
          </p:cNvPr>
          <p:cNvPicPr>
            <a:picLocks noChangeAspect="1"/>
          </p:cNvPicPr>
          <p:nvPr/>
        </p:nvPicPr>
        <p:blipFill>
          <a:blip r:embed="rId4"/>
          <a:stretch>
            <a:fillRect/>
          </a:stretch>
        </p:blipFill>
        <p:spPr>
          <a:xfrm>
            <a:off x="9520343" y="5960624"/>
            <a:ext cx="1911179" cy="561220"/>
          </a:xfrm>
          <a:prstGeom prst="rect">
            <a:avLst/>
          </a:prstGeom>
        </p:spPr>
      </p:pic>
      <p:pic>
        <p:nvPicPr>
          <p:cNvPr id="15" name="Audio 14">
            <a:hlinkClick r:id="" action="ppaction://media"/>
            <a:extLst>
              <a:ext uri="{FF2B5EF4-FFF2-40B4-BE49-F238E27FC236}">
                <a16:creationId xmlns:a16="http://schemas.microsoft.com/office/drawing/2014/main" id="{5AFC5E13-33E8-46C5-97E9-50659247CA4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677962653"/>
      </p:ext>
    </p:extLst>
  </p:cSld>
  <p:clrMapOvr>
    <a:masterClrMapping/>
  </p:clrMapOvr>
  <mc:AlternateContent xmlns:mc="http://schemas.openxmlformats.org/markup-compatibility/2006" xmlns:p14="http://schemas.microsoft.com/office/powerpoint/2010/main">
    <mc:Choice Requires="p14">
      <p:transition spd="slow" p14:dur="2000" advTm="54146"/>
    </mc:Choice>
    <mc:Fallback xmlns="">
      <p:transition spd="slow" advTm="541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a:spLocks noGrp="1"/>
          </p:cNvSpPr>
          <p:nvPr>
            <p:ph idx="1"/>
          </p:nvPr>
        </p:nvSpPr>
        <p:spPr>
          <a:xfrm>
            <a:off x="380121" y="979931"/>
            <a:ext cx="10805743" cy="3522203"/>
          </a:xfrm>
        </p:spPr>
        <p:txBody>
          <a:bodyPr>
            <a:noAutofit/>
          </a:bodyPr>
          <a:lstStyle/>
          <a:p>
            <a:pPr marL="91440">
              <a:lnSpc>
                <a:spcPct val="150000"/>
              </a:lnSpc>
              <a:spcBef>
                <a:spcPts val="0"/>
              </a:spcBef>
              <a:buNone/>
            </a:pPr>
            <a:endParaRPr lang="en-US" altLang="en-US" sz="800" dirty="0">
              <a:solidFill>
                <a:schemeClr val="accent2">
                  <a:lumMod val="75000"/>
                </a:schemeClr>
              </a:solidFill>
              <a:latin typeface="Tahoma" panose="020B0604030504040204" pitchFamily="34" charset="0"/>
              <a:cs typeface="Tahoma" panose="020B0604030504040204" pitchFamily="34" charset="0"/>
              <a:sym typeface="Calibri" panose="020F0502020204030204" pitchFamily="34" charset="0"/>
            </a:endParaRPr>
          </a:p>
          <a:p>
            <a:pPr marL="91440">
              <a:lnSpc>
                <a:spcPct val="150000"/>
              </a:lnSpc>
              <a:spcBef>
                <a:spcPts val="0"/>
              </a:spcBef>
              <a:buNone/>
            </a:pPr>
            <a:endParaRPr lang="en-US" altLang="en-US" sz="800" dirty="0">
              <a:solidFill>
                <a:schemeClr val="accent2">
                  <a:lumMod val="75000"/>
                </a:schemeClr>
              </a:solidFill>
              <a:latin typeface="Tahoma" panose="020B0604030504040204" pitchFamily="34" charset="0"/>
              <a:cs typeface="Tahoma" panose="020B0604030504040204" pitchFamily="34" charset="0"/>
              <a:sym typeface="Calibri" panose="020F0502020204030204" pitchFamily="34" charset="0"/>
            </a:endParaRPr>
          </a:p>
          <a:p>
            <a:pPr marL="91440" algn="ctr">
              <a:lnSpc>
                <a:spcPct val="150000"/>
              </a:lnSpc>
              <a:spcBef>
                <a:spcPts val="0"/>
              </a:spcBef>
              <a:buFont typeface="Arial" panose="020B0604020202020204" pitchFamily="34" charset="0"/>
              <a:buNone/>
            </a:pPr>
            <a:endParaRPr lang="en-US" altLang="en-US" sz="1600" dirty="0">
              <a:solidFill>
                <a:schemeClr val="accent2">
                  <a:lumMod val="75000"/>
                </a:schemeClr>
              </a:solidFill>
              <a:latin typeface="Tahoma" panose="020B0604030504040204" pitchFamily="34" charset="0"/>
              <a:sym typeface="Calibri" panose="020F0502020204030204" pitchFamily="34" charset="0"/>
            </a:endParaRPr>
          </a:p>
        </p:txBody>
      </p:sp>
      <p:pic>
        <p:nvPicPr>
          <p:cNvPr id="16" name="Picture 15">
            <a:extLst>
              <a:ext uri="{FF2B5EF4-FFF2-40B4-BE49-F238E27FC236}">
                <a16:creationId xmlns:a16="http://schemas.microsoft.com/office/drawing/2014/main" id="{A5D59FD2-518F-4A0B-A0CE-5EC8A20B306A}"/>
              </a:ext>
            </a:extLst>
          </p:cNvPr>
          <p:cNvPicPr>
            <a:picLocks noChangeAspect="1"/>
          </p:cNvPicPr>
          <p:nvPr/>
        </p:nvPicPr>
        <p:blipFill>
          <a:blip r:embed="rId4"/>
          <a:stretch>
            <a:fillRect/>
          </a:stretch>
        </p:blipFill>
        <p:spPr>
          <a:xfrm>
            <a:off x="10084269" y="4989513"/>
            <a:ext cx="1947169" cy="1777111"/>
          </a:xfrm>
          <a:prstGeom prst="rect">
            <a:avLst/>
          </a:prstGeom>
        </p:spPr>
      </p:pic>
      <p:grpSp>
        <p:nvGrpSpPr>
          <p:cNvPr id="5" name="Group 4">
            <a:extLst>
              <a:ext uri="{FF2B5EF4-FFF2-40B4-BE49-F238E27FC236}">
                <a16:creationId xmlns:a16="http://schemas.microsoft.com/office/drawing/2014/main" id="{0196C3FD-63AE-470D-A1C9-421DA993E081}"/>
              </a:ext>
            </a:extLst>
          </p:cNvPr>
          <p:cNvGrpSpPr/>
          <p:nvPr/>
        </p:nvGrpSpPr>
        <p:grpSpPr>
          <a:xfrm>
            <a:off x="235278" y="590358"/>
            <a:ext cx="11721443" cy="4399155"/>
            <a:chOff x="0" y="590358"/>
            <a:chExt cx="11721443" cy="4399155"/>
          </a:xfrm>
        </p:grpSpPr>
        <p:pic>
          <p:nvPicPr>
            <p:cNvPr id="6" name="Picture 5">
              <a:extLst>
                <a:ext uri="{FF2B5EF4-FFF2-40B4-BE49-F238E27FC236}">
                  <a16:creationId xmlns:a16="http://schemas.microsoft.com/office/drawing/2014/main" id="{F19D5469-0067-4B4D-AE8D-A9B9F3864600}"/>
                </a:ext>
              </a:extLst>
            </p:cNvPr>
            <p:cNvPicPr preferRelativeResize="0">
              <a:picLocks noChangeAspect="1"/>
            </p:cNvPicPr>
            <p:nvPr/>
          </p:nvPicPr>
          <p:blipFill>
            <a:blip r:embed="rId5"/>
            <a:stretch>
              <a:fillRect/>
            </a:stretch>
          </p:blipFill>
          <p:spPr>
            <a:xfrm>
              <a:off x="3344523" y="1467310"/>
              <a:ext cx="8376920" cy="3522203"/>
            </a:xfrm>
            <a:prstGeom prst="rect">
              <a:avLst/>
            </a:prstGeom>
          </p:spPr>
        </p:pic>
        <p:pic>
          <p:nvPicPr>
            <p:cNvPr id="7" name="Picture 6">
              <a:extLst>
                <a:ext uri="{FF2B5EF4-FFF2-40B4-BE49-F238E27FC236}">
                  <a16:creationId xmlns:a16="http://schemas.microsoft.com/office/drawing/2014/main" id="{3F04C6DC-2F75-4494-A2EA-3447A7CF8699}"/>
                </a:ext>
              </a:extLst>
            </p:cNvPr>
            <p:cNvPicPr preferRelativeResize="0">
              <a:picLocks noChangeAspect="1"/>
            </p:cNvPicPr>
            <p:nvPr/>
          </p:nvPicPr>
          <p:blipFill>
            <a:blip r:embed="rId6"/>
            <a:stretch>
              <a:fillRect/>
            </a:stretch>
          </p:blipFill>
          <p:spPr>
            <a:xfrm>
              <a:off x="289685" y="1505412"/>
              <a:ext cx="2753721" cy="3445998"/>
            </a:xfrm>
            <a:prstGeom prst="rect">
              <a:avLst/>
            </a:prstGeom>
          </p:spPr>
        </p:pic>
        <p:pic>
          <p:nvPicPr>
            <p:cNvPr id="8" name="Picture 7">
              <a:extLst>
                <a:ext uri="{FF2B5EF4-FFF2-40B4-BE49-F238E27FC236}">
                  <a16:creationId xmlns:a16="http://schemas.microsoft.com/office/drawing/2014/main" id="{9EF8B2D6-E18F-484E-9A9A-96246E9305AC}"/>
                </a:ext>
              </a:extLst>
            </p:cNvPr>
            <p:cNvPicPr preferRelativeResize="0">
              <a:picLocks noChangeAspect="1"/>
            </p:cNvPicPr>
            <p:nvPr/>
          </p:nvPicPr>
          <p:blipFill>
            <a:blip r:embed="rId7"/>
            <a:stretch>
              <a:fillRect/>
            </a:stretch>
          </p:blipFill>
          <p:spPr>
            <a:xfrm>
              <a:off x="0" y="590358"/>
              <a:ext cx="11721443" cy="826563"/>
            </a:xfrm>
            <a:prstGeom prst="rect">
              <a:avLst/>
            </a:prstGeom>
          </p:spPr>
        </p:pic>
      </p:grpSp>
      <p:pic>
        <p:nvPicPr>
          <p:cNvPr id="2" name="Audio 1">
            <a:hlinkClick r:id="" action="ppaction://media"/>
            <a:extLst>
              <a:ext uri="{FF2B5EF4-FFF2-40B4-BE49-F238E27FC236}">
                <a16:creationId xmlns:a16="http://schemas.microsoft.com/office/drawing/2014/main" id="{29ECA8D0-97DF-4F86-8A80-34746422F28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02383272"/>
      </p:ext>
    </p:extLst>
  </p:cSld>
  <p:clrMapOvr>
    <a:masterClrMapping/>
  </p:clrMapOvr>
  <mc:AlternateContent xmlns:mc="http://schemas.openxmlformats.org/markup-compatibility/2006" xmlns:p14="http://schemas.microsoft.com/office/powerpoint/2010/main">
    <mc:Choice Requires="p14">
      <p:transition spd="slow" p14:dur="2000" advTm="26330"/>
    </mc:Choice>
    <mc:Fallback xmlns="">
      <p:transition spd="slow" advTm="263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5832"/>
            <a:ext cx="8092644" cy="5013960"/>
          </a:xfrm>
          <a:prstGeom prst="rect">
            <a:avLst/>
          </a:prstGeom>
          <a:solidFill>
            <a:srgbClr val="8E8E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0" y="942678"/>
            <a:ext cx="12192000" cy="3001568"/>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52400" y="1889464"/>
            <a:ext cx="6354932" cy="1107996"/>
          </a:xfrm>
          <a:prstGeom prst="rect">
            <a:avLst/>
          </a:prstGeom>
          <a:noFill/>
        </p:spPr>
        <p:txBody>
          <a:bodyPr wrap="square" rtlCol="0">
            <a:spAutoFit/>
          </a:bodyPr>
          <a:lstStyle/>
          <a:p>
            <a:pPr algn="ctr"/>
            <a:r>
              <a:rPr lang="en-US" sz="6600" i="1" dirty="0">
                <a:solidFill>
                  <a:schemeClr val="bg1"/>
                </a:solidFill>
                <a:latin typeface="Franklin Gothic Demi" panose="020B0703020102020204" pitchFamily="34" charset="0"/>
              </a:rPr>
              <a:t>Thank you!</a:t>
            </a:r>
          </a:p>
        </p:txBody>
      </p:sp>
      <p:pic>
        <p:nvPicPr>
          <p:cNvPr id="10" name="Audio 9">
            <a:hlinkClick r:id="" action="ppaction://media"/>
            <a:extLst>
              <a:ext uri="{FF2B5EF4-FFF2-40B4-BE49-F238E27FC236}">
                <a16:creationId xmlns:a16="http://schemas.microsoft.com/office/drawing/2014/main" id="{CA85C9D6-DF28-4F20-9D10-99F3C363646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pic>
        <p:nvPicPr>
          <p:cNvPr id="9" name="Picture 8">
            <a:extLst>
              <a:ext uri="{FF2B5EF4-FFF2-40B4-BE49-F238E27FC236}">
                <a16:creationId xmlns:a16="http://schemas.microsoft.com/office/drawing/2014/main" id="{4C7373E3-D8C9-4C02-8831-2AACB4937FD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092644" y="1526959"/>
            <a:ext cx="3946956" cy="1902041"/>
          </a:xfrm>
          <a:prstGeom prst="rect">
            <a:avLst/>
          </a:prstGeom>
        </p:spPr>
      </p:pic>
    </p:spTree>
    <p:extLst>
      <p:ext uri="{BB962C8B-B14F-4D97-AF65-F5344CB8AC3E}">
        <p14:creationId xmlns:p14="http://schemas.microsoft.com/office/powerpoint/2010/main" val="3524845694"/>
      </p:ext>
    </p:extLst>
  </p:cSld>
  <p:clrMapOvr>
    <a:masterClrMapping/>
  </p:clrMapOvr>
  <mc:AlternateContent xmlns:mc="http://schemas.openxmlformats.org/markup-compatibility/2006" xmlns:p14="http://schemas.microsoft.com/office/powerpoint/2010/main">
    <mc:Choice Requires="p14">
      <p:transition spd="slow" p14:dur="2000" advTm="11008"/>
    </mc:Choice>
    <mc:Fallback xmlns="">
      <p:transition spd="slow" advTm="110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472440" y="1"/>
            <a:ext cx="10515600" cy="876692"/>
          </a:xfrm>
        </p:spPr>
        <p:txBody>
          <a:bodyPr>
            <a:normAutofit/>
          </a:bodyPr>
          <a:lstStyle/>
          <a:p>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Introduction</a:t>
            </a:r>
          </a:p>
        </p:txBody>
      </p:sp>
      <p:sp>
        <p:nvSpPr>
          <p:cNvPr id="11" name="Content Placeholder 2"/>
          <p:cNvSpPr>
            <a:spLocks noGrp="1"/>
          </p:cNvSpPr>
          <p:nvPr>
            <p:ph idx="1"/>
          </p:nvPr>
        </p:nvSpPr>
        <p:spPr>
          <a:xfrm>
            <a:off x="460338" y="1432506"/>
            <a:ext cx="10601240" cy="4717283"/>
          </a:xfrm>
        </p:spPr>
        <p:txBody>
          <a:bodyPr>
            <a:noAutofit/>
          </a:bodyPr>
          <a:lstStyle/>
          <a:p>
            <a:pPr eaLnBrk="1" hangingPunct="1">
              <a:spcBef>
                <a:spcPts val="800"/>
              </a:spcBef>
              <a:buSzPct val="100000"/>
            </a:pPr>
            <a:r>
              <a:rPr lang="en-US" altLang="en-US"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With Medicare, you receive your benefits through </a:t>
            </a:r>
            <a:r>
              <a:rPr lang="en-US" altLang="en-US" u="sng"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either</a:t>
            </a:r>
            <a:r>
              <a:rPr lang="en-US" altLang="en-US"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 Traditional Medicare </a:t>
            </a:r>
            <a:r>
              <a:rPr lang="en-US" altLang="en-US" u="sng"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or</a:t>
            </a:r>
            <a:r>
              <a:rPr lang="en-US" altLang="en-US"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 a Medicare Advantage plan.</a:t>
            </a:r>
          </a:p>
          <a:p>
            <a:pPr eaLnBrk="1" hangingPunct="1">
              <a:spcBef>
                <a:spcPts val="800"/>
              </a:spcBef>
              <a:buSzPct val="100000"/>
            </a:pPr>
            <a:endParaRPr lang="en-US" altLang="en-US"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endParaRPr>
          </a:p>
          <a:p>
            <a:pPr eaLnBrk="1" hangingPunct="1">
              <a:spcBef>
                <a:spcPts val="800"/>
              </a:spcBef>
              <a:buSzPct val="100000"/>
            </a:pPr>
            <a:r>
              <a:rPr lang="en-US" altLang="en-US"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Understanding which Medicare option you are covered under is key to knowing how to work with it and ask for help when you need it.</a:t>
            </a:r>
          </a:p>
          <a:p>
            <a:pPr eaLnBrk="1" hangingPunct="1">
              <a:spcBef>
                <a:spcPts val="800"/>
              </a:spcBef>
              <a:buSzPct val="100000"/>
            </a:pPr>
            <a:endParaRPr lang="en-US" altLang="en-US"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endParaRPr>
          </a:p>
          <a:p>
            <a:pPr eaLnBrk="1" hangingPunct="1">
              <a:spcBef>
                <a:spcPts val="800"/>
              </a:spcBef>
              <a:buSzPct val="100000"/>
            </a:pPr>
            <a:r>
              <a:rPr lang="en-US" altLang="en-US"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This presentation will explain the different parts under Medicare and resources to help you navigate your plan.</a:t>
            </a:r>
          </a:p>
          <a:p>
            <a:endParaRPr lang="en-US" sz="3600" dirty="0">
              <a:solidFill>
                <a:srgbClr val="B86747"/>
              </a:solidFill>
              <a:latin typeface="Franklin Gothic Book" panose="020B0503020102020204" pitchFamily="34" charset="0"/>
            </a:endParaRPr>
          </a:p>
        </p:txBody>
      </p:sp>
      <p:pic>
        <p:nvPicPr>
          <p:cNvPr id="2" name="Picture 1">
            <a:extLst>
              <a:ext uri="{FF2B5EF4-FFF2-40B4-BE49-F238E27FC236}">
                <a16:creationId xmlns:a16="http://schemas.microsoft.com/office/drawing/2014/main" id="{15849A7A-89FA-2159-0725-9669A2FEB065}"/>
              </a:ext>
            </a:extLst>
          </p:cNvPr>
          <p:cNvPicPr>
            <a:picLocks noChangeAspect="1"/>
          </p:cNvPicPr>
          <p:nvPr/>
        </p:nvPicPr>
        <p:blipFill>
          <a:blip r:embed="rId4"/>
          <a:stretch>
            <a:fillRect/>
          </a:stretch>
        </p:blipFill>
        <p:spPr>
          <a:xfrm>
            <a:off x="9520343" y="5960624"/>
            <a:ext cx="1911179" cy="561220"/>
          </a:xfrm>
          <a:prstGeom prst="rect">
            <a:avLst/>
          </a:prstGeom>
        </p:spPr>
      </p:pic>
      <p:pic>
        <p:nvPicPr>
          <p:cNvPr id="5" name="Audio 4">
            <a:hlinkClick r:id="" action="ppaction://media"/>
            <a:extLst>
              <a:ext uri="{FF2B5EF4-FFF2-40B4-BE49-F238E27FC236}">
                <a16:creationId xmlns:a16="http://schemas.microsoft.com/office/drawing/2014/main" id="{FCF32861-F167-471A-AED3-FF434FC44FE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360159641"/>
      </p:ext>
    </p:extLst>
  </p:cSld>
  <p:clrMapOvr>
    <a:masterClrMapping/>
  </p:clrMapOvr>
  <mc:AlternateContent xmlns:mc="http://schemas.openxmlformats.org/markup-compatibility/2006" xmlns:p14="http://schemas.microsoft.com/office/powerpoint/2010/main">
    <mc:Choice Requires="p14">
      <p:transition spd="slow" p14:dur="2000" advTm="27438"/>
    </mc:Choice>
    <mc:Fallback xmlns="">
      <p:transition spd="slow" advTm="274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472440" y="1"/>
            <a:ext cx="10515600" cy="876692"/>
          </a:xfrm>
        </p:spPr>
        <p:txBody>
          <a:bodyPr>
            <a:normAutofit/>
          </a:bodyPr>
          <a:lstStyle/>
          <a:p>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Traditional Medicare</a:t>
            </a:r>
          </a:p>
        </p:txBody>
      </p:sp>
      <p:sp>
        <p:nvSpPr>
          <p:cNvPr id="11" name="Content Placeholder 2"/>
          <p:cNvSpPr>
            <a:spLocks noGrp="1"/>
          </p:cNvSpPr>
          <p:nvPr>
            <p:ph idx="1"/>
          </p:nvPr>
        </p:nvSpPr>
        <p:spPr>
          <a:xfrm>
            <a:off x="472440" y="1203960"/>
            <a:ext cx="11262360" cy="5318759"/>
          </a:xfrm>
        </p:spPr>
        <p:txBody>
          <a:bodyPr/>
          <a:lstStyle/>
          <a:p>
            <a:pPr marL="0" indent="0" algn="l">
              <a:buClr>
                <a:srgbClr val="AA2B1E"/>
              </a:buClr>
              <a:buSzPct val="85000"/>
              <a:buNone/>
              <a:defRPr/>
            </a:pPr>
            <a:r>
              <a:rPr lang="en-US"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A federally-sponsored program that provides health insurance to:</a:t>
            </a:r>
          </a:p>
          <a:p>
            <a:pPr marL="0" indent="0" algn="l">
              <a:buClr>
                <a:srgbClr val="AA2B1E"/>
              </a:buClr>
              <a:buSzPct val="85000"/>
              <a:buNone/>
              <a:defRPr/>
            </a:pPr>
            <a:r>
              <a:rPr lang="en-US"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 </a:t>
            </a:r>
          </a:p>
          <a:p>
            <a:pPr marL="857250" lvl="1" indent="-457200" algn="l">
              <a:buSzPct val="85000"/>
              <a:defRPr/>
            </a:pPr>
            <a:r>
              <a:rPr lang="en-US" sz="2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People 65 and over</a:t>
            </a:r>
          </a:p>
          <a:p>
            <a:pPr marL="628650" lvl="1" indent="-457200" algn="l">
              <a:buSzPct val="85000"/>
              <a:defRPr/>
            </a:pPr>
            <a:endParaRPr lang="en-US" sz="2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a:p>
            <a:pPr marL="857250" lvl="1" indent="-457200" algn="l">
              <a:buSzPct val="85000"/>
              <a:defRPr/>
            </a:pPr>
            <a:r>
              <a:rPr lang="en-US" sz="2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People under 65 with certain disabilities</a:t>
            </a:r>
          </a:p>
          <a:p>
            <a:pPr marL="628650" lvl="1" indent="-457200" algn="l">
              <a:buSzPct val="85000"/>
              <a:defRPr/>
            </a:pPr>
            <a:endParaRPr lang="en-US" sz="2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a:p>
            <a:pPr marL="857250" lvl="1" indent="-457200" algn="l">
              <a:buSzPct val="85000"/>
              <a:defRPr/>
            </a:pPr>
            <a:r>
              <a:rPr lang="en-US" sz="2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People of any age with End-Stage Renal Disease (ESRD) (permanent kidney failure requiring dialysis or a kidney transplant)</a:t>
            </a:r>
          </a:p>
          <a:p>
            <a:pPr marL="857250" lvl="1" indent="-457200" algn="l">
              <a:buClr>
                <a:schemeClr val="accent2">
                  <a:lumMod val="75000"/>
                </a:schemeClr>
              </a:buClr>
              <a:buSzPct val="85000"/>
              <a:defRPr/>
            </a:pPr>
            <a:endParaRPr lang="en-US"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a:p>
            <a:endParaRPr lang="en-US" dirty="0">
              <a:solidFill>
                <a:srgbClr val="B86747"/>
              </a:solidFill>
              <a:latin typeface="Franklin Gothic Book" panose="020B0503020102020204" pitchFamily="34" charset="0"/>
            </a:endParaRPr>
          </a:p>
        </p:txBody>
      </p:sp>
      <p:pic>
        <p:nvPicPr>
          <p:cNvPr id="2" name="Picture 1">
            <a:extLst>
              <a:ext uri="{FF2B5EF4-FFF2-40B4-BE49-F238E27FC236}">
                <a16:creationId xmlns:a16="http://schemas.microsoft.com/office/drawing/2014/main" id="{6FC5AC89-F3D3-9714-4A60-98D1758F7BEC}"/>
              </a:ext>
            </a:extLst>
          </p:cNvPr>
          <p:cNvPicPr>
            <a:picLocks noChangeAspect="1"/>
          </p:cNvPicPr>
          <p:nvPr/>
        </p:nvPicPr>
        <p:blipFill>
          <a:blip r:embed="rId4"/>
          <a:stretch>
            <a:fillRect/>
          </a:stretch>
        </p:blipFill>
        <p:spPr>
          <a:xfrm>
            <a:off x="9520343" y="5960624"/>
            <a:ext cx="1911179" cy="561220"/>
          </a:xfrm>
          <a:prstGeom prst="rect">
            <a:avLst/>
          </a:prstGeom>
        </p:spPr>
      </p:pic>
      <p:pic>
        <p:nvPicPr>
          <p:cNvPr id="6" name="Audio 5">
            <a:hlinkClick r:id="" action="ppaction://media"/>
            <a:extLst>
              <a:ext uri="{FF2B5EF4-FFF2-40B4-BE49-F238E27FC236}">
                <a16:creationId xmlns:a16="http://schemas.microsoft.com/office/drawing/2014/main" id="{69B86DB1-5C45-4A00-B1CC-2DFC131D09A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175259918"/>
      </p:ext>
    </p:extLst>
  </p:cSld>
  <p:clrMapOvr>
    <a:masterClrMapping/>
  </p:clrMapOvr>
  <mc:AlternateContent xmlns:mc="http://schemas.openxmlformats.org/markup-compatibility/2006" xmlns:p14="http://schemas.microsoft.com/office/powerpoint/2010/main">
    <mc:Choice Requires="p14">
      <p:transition spd="slow" p14:dur="2000" advTm="27153"/>
    </mc:Choice>
    <mc:Fallback xmlns="">
      <p:transition spd="slow" advTm="271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354104" y="12797"/>
            <a:ext cx="10515600" cy="851097"/>
          </a:xfrm>
        </p:spPr>
        <p:txBody>
          <a:bodyPr>
            <a:normAutofit/>
          </a:bodyPr>
          <a:lstStyle/>
          <a:p>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Traditional Medicare Parts</a:t>
            </a:r>
          </a:p>
        </p:txBody>
      </p:sp>
      <p:sp>
        <p:nvSpPr>
          <p:cNvPr id="2" name="Content Placeholder 1">
            <a:extLst>
              <a:ext uri="{FF2B5EF4-FFF2-40B4-BE49-F238E27FC236}">
                <a16:creationId xmlns:a16="http://schemas.microsoft.com/office/drawing/2014/main" id="{087A776C-1A6B-7254-2FA6-D6B90F0AF4CD}"/>
              </a:ext>
            </a:extLst>
          </p:cNvPr>
          <p:cNvSpPr>
            <a:spLocks noGrp="1"/>
          </p:cNvSpPr>
          <p:nvPr>
            <p:ph sz="half" idx="1"/>
          </p:nvPr>
        </p:nvSpPr>
        <p:spPr>
          <a:xfrm>
            <a:off x="354104" y="1342072"/>
            <a:ext cx="5150051" cy="4618551"/>
          </a:xfrm>
        </p:spPr>
        <p:txBody>
          <a:bodyPr>
            <a:normAutofit/>
          </a:bodyPr>
          <a:lstStyle/>
          <a:p>
            <a:pPr marL="0" indent="0">
              <a:buNone/>
              <a:defRPr/>
            </a:pPr>
            <a:r>
              <a:rPr lang="en-US" sz="20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Part A</a:t>
            </a:r>
            <a:r>
              <a:rPr lang="en-US" sz="20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 (Hospital Coverage) helps cover:</a:t>
            </a:r>
          </a:p>
          <a:p>
            <a:pPr marL="0" indent="0">
              <a:buNone/>
              <a:defRPr/>
            </a:pPr>
            <a:endParaRPr lang="en-US" sz="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a:p>
            <a:pPr marL="857250" lvl="1" indent="-457200">
              <a:buSzPct val="85000"/>
              <a:defRPr/>
            </a:pPr>
            <a:r>
              <a:rPr lang="en-US" sz="20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Inpatient care in hospitals</a:t>
            </a:r>
          </a:p>
          <a:p>
            <a:pPr marL="857250" lvl="1" indent="-457200">
              <a:buSzPct val="85000"/>
              <a:defRPr/>
            </a:pPr>
            <a:endParaRPr lang="en-US" sz="20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a:p>
            <a:pPr marL="857250" lvl="1" indent="-457200">
              <a:buSzPct val="85000"/>
              <a:defRPr/>
            </a:pPr>
            <a:r>
              <a:rPr lang="en-US" sz="20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Hospice care</a:t>
            </a:r>
          </a:p>
          <a:p>
            <a:pPr marL="857250" lvl="1" indent="-457200">
              <a:buSzPct val="85000"/>
              <a:defRPr/>
            </a:pPr>
            <a:endParaRPr lang="en-US" sz="20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a:p>
            <a:pPr marL="857250" lvl="1" indent="-457200">
              <a:buSzPct val="85000"/>
              <a:defRPr/>
            </a:pPr>
            <a:r>
              <a:rPr lang="en-US" sz="20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Skilled nursing facility care</a:t>
            </a:r>
          </a:p>
          <a:p>
            <a:pPr marL="857250" lvl="1" indent="-457200">
              <a:buSzPct val="85000"/>
              <a:defRPr/>
            </a:pPr>
            <a:endParaRPr lang="en-US" sz="20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a:p>
            <a:pPr marL="857250" lvl="1" indent="-457200">
              <a:buSzPct val="85000"/>
              <a:defRPr/>
            </a:pPr>
            <a:r>
              <a:rPr lang="en-US" sz="20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Home health care</a:t>
            </a:r>
          </a:p>
          <a:p>
            <a:endParaRPr lang="en-US" dirty="0"/>
          </a:p>
        </p:txBody>
      </p:sp>
      <p:sp>
        <p:nvSpPr>
          <p:cNvPr id="3" name="Content Placeholder 2">
            <a:extLst>
              <a:ext uri="{FF2B5EF4-FFF2-40B4-BE49-F238E27FC236}">
                <a16:creationId xmlns:a16="http://schemas.microsoft.com/office/drawing/2014/main" id="{6F3088DB-A3CB-9D52-27F4-E1EE9552FB63}"/>
              </a:ext>
            </a:extLst>
          </p:cNvPr>
          <p:cNvSpPr>
            <a:spLocks noGrp="1"/>
          </p:cNvSpPr>
          <p:nvPr>
            <p:ph sz="half" idx="2"/>
          </p:nvPr>
        </p:nvSpPr>
        <p:spPr>
          <a:xfrm>
            <a:off x="6096000" y="1253330"/>
            <a:ext cx="5741896" cy="4618551"/>
          </a:xfrm>
        </p:spPr>
        <p:txBody>
          <a:bodyPr>
            <a:normAutofit/>
          </a:bodyPr>
          <a:lstStyle/>
          <a:p>
            <a:pPr marL="0" indent="0">
              <a:buNone/>
              <a:defRPr/>
            </a:pPr>
            <a:r>
              <a:rPr lang="en-US" altLang="en-US" sz="20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Part B</a:t>
            </a:r>
            <a:r>
              <a:rPr lang="en-US" altLang="en-US" sz="20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 (Medical Coverage) helps cover:</a:t>
            </a:r>
          </a:p>
          <a:p>
            <a:pPr eaLnBrk="1" hangingPunct="1">
              <a:spcBef>
                <a:spcPts val="1000"/>
              </a:spcBef>
              <a:buFont typeface="Arial" panose="020B0604020202020204" pitchFamily="34" charset="0"/>
              <a:buNone/>
            </a:pPr>
            <a:endParaRPr lang="en-US" altLang="en-US" sz="800" dirty="0">
              <a:solidFill>
                <a:schemeClr val="accent2">
                  <a:lumMod val="75000"/>
                </a:schemeClr>
              </a:solidFill>
              <a:latin typeface="Tahoma" panose="020B0604030504040204" pitchFamily="34" charset="0"/>
              <a:cs typeface="Tahoma" panose="020B0604030504040204" pitchFamily="34" charset="0"/>
            </a:endParaRPr>
          </a:p>
          <a:p>
            <a:pPr marL="857250" lvl="1" indent="-457200">
              <a:buSzPct val="85000"/>
              <a:defRPr/>
            </a:pPr>
            <a:r>
              <a:rPr lang="en-US" sz="20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Services from doctors and other health care providers</a:t>
            </a:r>
          </a:p>
          <a:p>
            <a:pPr marL="857250" lvl="1" indent="-457200">
              <a:buSzPct val="85000"/>
              <a:defRPr/>
            </a:pPr>
            <a:endParaRPr lang="en-US" sz="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a:p>
            <a:pPr marL="857250" lvl="1" indent="-457200">
              <a:buSzPct val="85000"/>
              <a:defRPr/>
            </a:pPr>
            <a:r>
              <a:rPr lang="en-US" sz="20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Outpatient care (doctor’s office)</a:t>
            </a:r>
          </a:p>
          <a:p>
            <a:pPr marL="857250" lvl="1" indent="-457200">
              <a:buSzPct val="85000"/>
              <a:defRPr/>
            </a:pPr>
            <a:endParaRPr lang="en-US" sz="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a:p>
            <a:pPr marL="857250" lvl="1" indent="-457200">
              <a:buSzPct val="85000"/>
              <a:defRPr/>
            </a:pPr>
            <a:r>
              <a:rPr lang="en-US" sz="20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Home health care </a:t>
            </a:r>
          </a:p>
          <a:p>
            <a:pPr marL="857250" lvl="1" indent="-457200">
              <a:buSzPct val="85000"/>
              <a:defRPr/>
            </a:pPr>
            <a:endParaRPr lang="en-US" sz="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a:p>
            <a:pPr marL="857250" lvl="1" indent="-457200">
              <a:buSzPct val="85000"/>
              <a:defRPr/>
            </a:pPr>
            <a:r>
              <a:rPr lang="en-US" sz="20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Durable medical equipment (like wheelchairs, walkers, hospital beds)</a:t>
            </a:r>
          </a:p>
          <a:p>
            <a:pPr marL="857250" lvl="1" indent="-457200">
              <a:buSzPct val="85000"/>
              <a:defRPr/>
            </a:pPr>
            <a:endParaRPr lang="en-US" sz="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a:p>
            <a:pPr marL="857250" lvl="1" indent="-457200">
              <a:buSzPct val="85000"/>
              <a:defRPr/>
            </a:pPr>
            <a:r>
              <a:rPr lang="en-US" sz="20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Many preventive services (like screenings, shots or vaccines, and yearly wellness visits) </a:t>
            </a:r>
          </a:p>
        </p:txBody>
      </p:sp>
      <p:pic>
        <p:nvPicPr>
          <p:cNvPr id="7" name="Picture 6">
            <a:extLst>
              <a:ext uri="{FF2B5EF4-FFF2-40B4-BE49-F238E27FC236}">
                <a16:creationId xmlns:a16="http://schemas.microsoft.com/office/drawing/2014/main" id="{B06CD6B2-EFB0-1F0C-960A-80DD9262B768}"/>
              </a:ext>
            </a:extLst>
          </p:cNvPr>
          <p:cNvPicPr>
            <a:picLocks noChangeAspect="1"/>
          </p:cNvPicPr>
          <p:nvPr/>
        </p:nvPicPr>
        <p:blipFill>
          <a:blip r:embed="rId4"/>
          <a:stretch>
            <a:fillRect/>
          </a:stretch>
        </p:blipFill>
        <p:spPr>
          <a:xfrm>
            <a:off x="9520343" y="5960624"/>
            <a:ext cx="1911179" cy="561220"/>
          </a:xfrm>
          <a:prstGeom prst="rect">
            <a:avLst/>
          </a:prstGeom>
        </p:spPr>
      </p:pic>
      <p:sp>
        <p:nvSpPr>
          <p:cNvPr id="5" name="Rectangle 4">
            <a:extLst>
              <a:ext uri="{FF2B5EF4-FFF2-40B4-BE49-F238E27FC236}">
                <a16:creationId xmlns:a16="http://schemas.microsoft.com/office/drawing/2014/main" id="{79041969-3C53-4FB8-B598-70EB5E4E50A2}"/>
              </a:ext>
            </a:extLst>
          </p:cNvPr>
          <p:cNvSpPr/>
          <p:nvPr/>
        </p:nvSpPr>
        <p:spPr>
          <a:xfrm>
            <a:off x="265327" y="1036557"/>
            <a:ext cx="5150051" cy="4835324"/>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2D9F74F-653A-4E24-968B-F5D56BEF17AE}"/>
              </a:ext>
            </a:extLst>
          </p:cNvPr>
          <p:cNvSpPr/>
          <p:nvPr/>
        </p:nvSpPr>
        <p:spPr>
          <a:xfrm>
            <a:off x="6095998" y="1036557"/>
            <a:ext cx="5741894" cy="4835324"/>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udio 5">
            <a:hlinkClick r:id="" action="ppaction://media"/>
            <a:extLst>
              <a:ext uri="{FF2B5EF4-FFF2-40B4-BE49-F238E27FC236}">
                <a16:creationId xmlns:a16="http://schemas.microsoft.com/office/drawing/2014/main" id="{2CDABF80-6037-4259-B3B1-AFFA7CF52FC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895966541"/>
      </p:ext>
    </p:extLst>
  </p:cSld>
  <p:clrMapOvr>
    <a:masterClrMapping/>
  </p:clrMapOvr>
  <mc:AlternateContent xmlns:mc="http://schemas.openxmlformats.org/markup-compatibility/2006" xmlns:p14="http://schemas.microsoft.com/office/powerpoint/2010/main">
    <mc:Choice Requires="p14">
      <p:transition spd="slow" p14:dur="2000" advTm="62163"/>
    </mc:Choice>
    <mc:Fallback xmlns="">
      <p:transition spd="slow" advTm="621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472440" y="1"/>
            <a:ext cx="10515600" cy="876692"/>
          </a:xfrm>
        </p:spPr>
        <p:txBody>
          <a:bodyPr>
            <a:normAutofit/>
          </a:bodyPr>
          <a:lstStyle/>
          <a:p>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Traditional Medicare Part B</a:t>
            </a:r>
          </a:p>
        </p:txBody>
      </p:sp>
      <p:sp>
        <p:nvSpPr>
          <p:cNvPr id="11" name="Content Placeholder 2"/>
          <p:cNvSpPr>
            <a:spLocks noGrp="1"/>
          </p:cNvSpPr>
          <p:nvPr>
            <p:ph idx="1"/>
          </p:nvPr>
        </p:nvSpPr>
        <p:spPr>
          <a:xfrm>
            <a:off x="500679" y="1203085"/>
            <a:ext cx="11190642" cy="5318759"/>
          </a:xfrm>
        </p:spPr>
        <p:txBody>
          <a:bodyPr>
            <a:normAutofit/>
          </a:bodyPr>
          <a:lstStyle/>
          <a:p>
            <a:pPr marL="0" indent="0">
              <a:buNone/>
            </a:pPr>
            <a:r>
              <a:rPr lang="en-US" b="1" u="sng"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Part B</a:t>
            </a:r>
            <a:r>
              <a:rPr lang="en-US"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 Medical Coverage</a:t>
            </a:r>
          </a:p>
          <a:p>
            <a:pPr marL="400050" lvl="1" indent="0" algn="l">
              <a:buSzPct val="85000"/>
              <a:buNone/>
              <a:defRPr/>
            </a:pPr>
            <a:endParaRPr lang="en-US" sz="19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a:p>
            <a:pPr marL="857250" lvl="1" indent="-457200">
              <a:lnSpc>
                <a:spcPct val="80000"/>
              </a:lnSpc>
              <a:buSzPct val="85000"/>
              <a:defRPr/>
            </a:pPr>
            <a:r>
              <a:rPr lang="en-US" sz="26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There is a yearly deductible under Part B which changes each calendar year.</a:t>
            </a:r>
          </a:p>
          <a:p>
            <a:pPr marL="857250" lvl="1" indent="-457200">
              <a:lnSpc>
                <a:spcPct val="80000"/>
              </a:lnSpc>
              <a:buSzPct val="85000"/>
              <a:defRPr/>
            </a:pPr>
            <a:endParaRPr lang="en-US" sz="26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a:p>
            <a:pPr marL="857250" lvl="1" indent="-457200">
              <a:lnSpc>
                <a:spcPct val="80000"/>
              </a:lnSpc>
              <a:buSzPct val="85000"/>
              <a:defRPr/>
            </a:pPr>
            <a:r>
              <a:rPr lang="en-US" sz="26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A deductible is the amount you are responsible for paying first before Part B starts to pay for services.</a:t>
            </a:r>
            <a:endParaRPr lang="en-US" sz="22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a:p>
            <a:pPr marL="1314450" lvl="2" indent="-457200">
              <a:lnSpc>
                <a:spcPct val="80000"/>
              </a:lnSpc>
              <a:buSzPct val="85000"/>
              <a:defRPr/>
            </a:pPr>
            <a:r>
              <a:rPr lang="en-US" sz="22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For 2023, the deductible is </a:t>
            </a:r>
            <a:r>
              <a:rPr lang="en-US" sz="22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$226</a:t>
            </a:r>
            <a:r>
              <a:rPr lang="en-US" sz="22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a:t>
            </a:r>
          </a:p>
          <a:p>
            <a:pPr marL="857250" lvl="1" indent="-457200">
              <a:lnSpc>
                <a:spcPct val="80000"/>
              </a:lnSpc>
              <a:buSzPct val="85000"/>
              <a:defRPr/>
            </a:pPr>
            <a:endParaRPr lang="en-US" sz="26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a:p>
            <a:pPr marL="857250" lvl="1" indent="-457200">
              <a:lnSpc>
                <a:spcPct val="80000"/>
              </a:lnSpc>
              <a:buSzPct val="85000"/>
              <a:defRPr/>
            </a:pPr>
            <a:r>
              <a:rPr lang="en-US" sz="26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After you meet your deductible, you will pay 20% of the Medicare-approved amount for most physician services, outpatient therapy, and durable medical equipment, and your plan will pay the remaining 80%.</a:t>
            </a:r>
          </a:p>
        </p:txBody>
      </p:sp>
      <p:pic>
        <p:nvPicPr>
          <p:cNvPr id="2" name="Picture 1">
            <a:extLst>
              <a:ext uri="{FF2B5EF4-FFF2-40B4-BE49-F238E27FC236}">
                <a16:creationId xmlns:a16="http://schemas.microsoft.com/office/drawing/2014/main" id="{65C3ACF6-E051-A41D-1E5A-5D69DEA36A14}"/>
              </a:ext>
            </a:extLst>
          </p:cNvPr>
          <p:cNvPicPr>
            <a:picLocks noChangeAspect="1"/>
          </p:cNvPicPr>
          <p:nvPr/>
        </p:nvPicPr>
        <p:blipFill>
          <a:blip r:embed="rId4"/>
          <a:stretch>
            <a:fillRect/>
          </a:stretch>
        </p:blipFill>
        <p:spPr>
          <a:xfrm>
            <a:off x="9520343" y="5960624"/>
            <a:ext cx="1911179" cy="561220"/>
          </a:xfrm>
          <a:prstGeom prst="rect">
            <a:avLst/>
          </a:prstGeom>
        </p:spPr>
      </p:pic>
      <p:pic>
        <p:nvPicPr>
          <p:cNvPr id="7" name="Audio 6">
            <a:hlinkClick r:id="" action="ppaction://media"/>
            <a:extLst>
              <a:ext uri="{FF2B5EF4-FFF2-40B4-BE49-F238E27FC236}">
                <a16:creationId xmlns:a16="http://schemas.microsoft.com/office/drawing/2014/main" id="{E80ED104-2556-416A-B000-F9DE2BF603D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275869814"/>
      </p:ext>
    </p:extLst>
  </p:cSld>
  <p:clrMapOvr>
    <a:masterClrMapping/>
  </p:clrMapOvr>
  <mc:AlternateContent xmlns:mc="http://schemas.openxmlformats.org/markup-compatibility/2006" xmlns:p14="http://schemas.microsoft.com/office/powerpoint/2010/main">
    <mc:Choice Requires="p14">
      <p:transition spd="slow" p14:dur="2000" advTm="38400"/>
    </mc:Choice>
    <mc:Fallback xmlns="">
      <p:transition spd="slow" advTm="38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472440" y="1"/>
            <a:ext cx="10515600" cy="876692"/>
          </a:xfrm>
        </p:spPr>
        <p:txBody>
          <a:bodyPr>
            <a:normAutofit/>
          </a:bodyPr>
          <a:lstStyle/>
          <a:p>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Medicare Part D</a:t>
            </a:r>
          </a:p>
        </p:txBody>
      </p:sp>
      <p:sp>
        <p:nvSpPr>
          <p:cNvPr id="11" name="Content Placeholder 2"/>
          <p:cNvSpPr>
            <a:spLocks noGrp="1"/>
          </p:cNvSpPr>
          <p:nvPr>
            <p:ph idx="1"/>
          </p:nvPr>
        </p:nvSpPr>
        <p:spPr>
          <a:xfrm>
            <a:off x="472440" y="1203961"/>
            <a:ext cx="11080652" cy="4886122"/>
          </a:xfrm>
        </p:spPr>
        <p:txBody>
          <a:bodyPr>
            <a:normAutofit/>
          </a:bodyPr>
          <a:lstStyle/>
          <a:p>
            <a:pPr marL="0" indent="0">
              <a:lnSpc>
                <a:spcPct val="100000"/>
              </a:lnSpc>
              <a:buNone/>
            </a:pPr>
            <a:r>
              <a:rPr lang="en-US" b="1" u="sng"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Part D</a:t>
            </a:r>
            <a:r>
              <a:rPr lang="en-US"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 – </a:t>
            </a:r>
            <a:r>
              <a:rPr lang="en-US"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Medicare Prescription Drug Coverage</a:t>
            </a:r>
          </a:p>
          <a:p>
            <a:endParaRPr lang="en-US" dirty="0">
              <a:solidFill>
                <a:schemeClr val="accent2">
                  <a:lumMod val="75000"/>
                </a:schemeClr>
              </a:solidFill>
              <a:latin typeface="Franklin Gothic Book" panose="020B0503020102020204" pitchFamily="34" charset="0"/>
            </a:endParaRPr>
          </a:p>
          <a:p>
            <a:pPr marL="857250" lvl="1" indent="-457200">
              <a:buSzPct val="85000"/>
              <a:defRPr/>
            </a:pPr>
            <a:r>
              <a:rPr lang="en-US" altLang="en-US" sz="26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These plans are run by Medicare-approved private insurance companies.</a:t>
            </a:r>
          </a:p>
          <a:p>
            <a:pPr marL="857250" lvl="1" indent="-457200">
              <a:buSzPct val="85000"/>
              <a:defRPr/>
            </a:pPr>
            <a:endParaRPr lang="en-US" altLang="en-US" sz="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a:p>
            <a:pPr marL="857250" lvl="1" indent="-457200">
              <a:buSzPct val="85000"/>
              <a:defRPr/>
            </a:pPr>
            <a:r>
              <a:rPr lang="en-US" altLang="en-US" sz="26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Part D helps cover the cost of prescription drugs and vaccines.</a:t>
            </a:r>
          </a:p>
          <a:p>
            <a:pPr marL="857250" lvl="1" indent="-457200">
              <a:buSzPct val="85000"/>
              <a:defRPr/>
            </a:pPr>
            <a:endParaRPr lang="en-US" altLang="en-US" sz="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a:p>
            <a:pPr marL="857250" lvl="1" indent="-457200">
              <a:buSzPct val="85000"/>
              <a:defRPr/>
            </a:pPr>
            <a:r>
              <a:rPr lang="en-US" altLang="en-US" sz="26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Part D may also help lower prescription drug costs and protect against higher costs in the future.</a:t>
            </a:r>
          </a:p>
          <a:p>
            <a:pPr marL="857250" lvl="1" indent="-457200">
              <a:buSzPct val="85000"/>
              <a:defRPr/>
            </a:pPr>
            <a:endParaRPr lang="en-US" altLang="en-US" sz="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a:p>
            <a:pPr marL="857250" lvl="1" indent="-457200">
              <a:buSzPct val="85000"/>
              <a:defRPr/>
            </a:pPr>
            <a:r>
              <a:rPr lang="en-US" altLang="en-US" sz="26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People covered under Traditional Medicare A &amp; B or a Medicare Advantage plan that doesn’t offer prescription drug coverage can purchase Part D.</a:t>
            </a:r>
          </a:p>
          <a:p>
            <a:endParaRPr lang="en-US" dirty="0">
              <a:solidFill>
                <a:srgbClr val="B86747"/>
              </a:solidFill>
              <a:latin typeface="Franklin Gothic Book" panose="020B0503020102020204" pitchFamily="34" charset="0"/>
            </a:endParaRPr>
          </a:p>
        </p:txBody>
      </p:sp>
      <p:pic>
        <p:nvPicPr>
          <p:cNvPr id="2" name="Picture 1">
            <a:extLst>
              <a:ext uri="{FF2B5EF4-FFF2-40B4-BE49-F238E27FC236}">
                <a16:creationId xmlns:a16="http://schemas.microsoft.com/office/drawing/2014/main" id="{85EE154D-A9E5-8588-E5AF-C67C47FA8985}"/>
              </a:ext>
            </a:extLst>
          </p:cNvPr>
          <p:cNvPicPr>
            <a:picLocks noChangeAspect="1"/>
          </p:cNvPicPr>
          <p:nvPr/>
        </p:nvPicPr>
        <p:blipFill>
          <a:blip r:embed="rId4"/>
          <a:stretch>
            <a:fillRect/>
          </a:stretch>
        </p:blipFill>
        <p:spPr>
          <a:xfrm>
            <a:off x="9520343" y="5960624"/>
            <a:ext cx="1911179" cy="561220"/>
          </a:xfrm>
          <a:prstGeom prst="rect">
            <a:avLst/>
          </a:prstGeom>
        </p:spPr>
      </p:pic>
      <p:pic>
        <p:nvPicPr>
          <p:cNvPr id="3" name="Audio 2">
            <a:hlinkClick r:id="" action="ppaction://media"/>
            <a:extLst>
              <a:ext uri="{FF2B5EF4-FFF2-40B4-BE49-F238E27FC236}">
                <a16:creationId xmlns:a16="http://schemas.microsoft.com/office/drawing/2014/main" id="{7F5011F8-6030-4E24-8B03-8A4ABC1F4FA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619428086"/>
      </p:ext>
    </p:extLst>
  </p:cSld>
  <p:clrMapOvr>
    <a:masterClrMapping/>
  </p:clrMapOvr>
  <mc:AlternateContent xmlns:mc="http://schemas.openxmlformats.org/markup-compatibility/2006" xmlns:p14="http://schemas.microsoft.com/office/powerpoint/2010/main">
    <mc:Choice Requires="p14">
      <p:transition spd="slow" p14:dur="2000" advTm="28997"/>
    </mc:Choice>
    <mc:Fallback xmlns="">
      <p:transition spd="slow" advTm="289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472439" y="1"/>
            <a:ext cx="11301549" cy="876692"/>
          </a:xfrm>
        </p:spPr>
        <p:txBody>
          <a:bodyPr>
            <a:noAutofit/>
          </a:bodyPr>
          <a:lstStyle/>
          <a:p>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Medicare Part D vs. Discount Drug Coupons</a:t>
            </a:r>
          </a:p>
        </p:txBody>
      </p:sp>
      <p:sp>
        <p:nvSpPr>
          <p:cNvPr id="11" name="Content Placeholder 2"/>
          <p:cNvSpPr>
            <a:spLocks noGrp="1"/>
          </p:cNvSpPr>
          <p:nvPr>
            <p:ph idx="1"/>
          </p:nvPr>
        </p:nvSpPr>
        <p:spPr>
          <a:xfrm>
            <a:off x="253833" y="1013175"/>
            <a:ext cx="11080652" cy="4831649"/>
          </a:xfrm>
        </p:spPr>
        <p:txBody>
          <a:bodyPr>
            <a:normAutofit lnSpcReduction="10000"/>
          </a:bodyPr>
          <a:lstStyle/>
          <a:p>
            <a:pPr marL="342900" indent="-342900">
              <a:spcBef>
                <a:spcPts val="1000"/>
              </a:spcBef>
              <a:buFont typeface="Wingdings" panose="05000000000000000000" pitchFamily="2" charset="2"/>
              <a:buChar char="§"/>
            </a:pPr>
            <a:endParaRPr lang="en-US" altLang="en-US" dirty="0">
              <a:latin typeface="Tahoma"/>
              <a:ea typeface="Tahoma"/>
              <a:cs typeface="Tahoma"/>
            </a:endParaRPr>
          </a:p>
          <a:p>
            <a:pPr marL="857250" lvl="1" indent="-457200">
              <a:buSzPct val="85000"/>
              <a:defRPr/>
            </a:pPr>
            <a:r>
              <a:rPr lang="en-US" altLang="en-US" sz="26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Manufacturer’s discount drug coupons </a:t>
            </a:r>
            <a:r>
              <a:rPr lang="en-US" altLang="en-US" sz="2600" u="sng"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are not the same</a:t>
            </a:r>
            <a:r>
              <a:rPr lang="en-US" altLang="en-US" sz="26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 as Medicare Part D.</a:t>
            </a:r>
          </a:p>
          <a:p>
            <a:pPr marL="857250" lvl="1" indent="-457200">
              <a:buSzPct val="85000"/>
              <a:defRPr/>
            </a:pPr>
            <a:endParaRPr lang="en-US" altLang="en-US" sz="26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a:p>
            <a:pPr marL="857250" lvl="1" indent="-457200">
              <a:buSzPct val="85000"/>
              <a:defRPr/>
            </a:pPr>
            <a:r>
              <a:rPr lang="en-US" altLang="en-US" sz="26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If you have Traditional Medicare with Part D, </a:t>
            </a:r>
            <a:r>
              <a:rPr lang="en-US" altLang="en-US" sz="26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you cannot combine both Part D and a drug coupon at the same time</a:t>
            </a:r>
            <a:r>
              <a:rPr lang="en-US" altLang="en-US" sz="26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a:t>
            </a:r>
          </a:p>
          <a:p>
            <a:pPr marL="857250" lvl="1" indent="-457200">
              <a:buSzPct val="85000"/>
              <a:defRPr/>
            </a:pPr>
            <a:endParaRPr lang="en-US" altLang="en-US" sz="26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a:p>
            <a:pPr marL="857250" lvl="1" indent="-457200">
              <a:buSzPct val="85000"/>
              <a:defRPr/>
            </a:pPr>
            <a:r>
              <a:rPr lang="en-US" sz="26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You may find that using a coupon offers your drug at a lower cost.</a:t>
            </a:r>
          </a:p>
          <a:p>
            <a:pPr marL="1314450" lvl="2" indent="-457200">
              <a:buSzPct val="85000"/>
              <a:defRPr/>
            </a:pPr>
            <a:r>
              <a:rPr lang="en-US" sz="24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If so: you may use the coupon </a:t>
            </a:r>
            <a:r>
              <a:rPr lang="en-US" sz="2400" u="sng"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instead of</a:t>
            </a:r>
            <a:r>
              <a:rPr lang="en-US" sz="24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 Part D. </a:t>
            </a:r>
          </a:p>
          <a:p>
            <a:pPr marL="400050" lvl="1" indent="0">
              <a:buSzPct val="85000"/>
              <a:buNone/>
              <a:defRPr/>
            </a:pPr>
            <a:endParaRPr lang="en-US" sz="26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a:p>
            <a:pPr marL="857250" lvl="1" indent="-457200">
              <a:buSzPct val="85000"/>
              <a:defRPr/>
            </a:pPr>
            <a:r>
              <a:rPr lang="en-US" sz="26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However, if your Medicare Part D plan covers the drug at a lower cost, it would be better to use your Part D plan.</a:t>
            </a:r>
          </a:p>
        </p:txBody>
      </p:sp>
      <p:pic>
        <p:nvPicPr>
          <p:cNvPr id="3" name="Picture 2">
            <a:extLst>
              <a:ext uri="{FF2B5EF4-FFF2-40B4-BE49-F238E27FC236}">
                <a16:creationId xmlns:a16="http://schemas.microsoft.com/office/drawing/2014/main" id="{D35337F4-8327-9EAB-FD2B-DC043503AC01}"/>
              </a:ext>
            </a:extLst>
          </p:cNvPr>
          <p:cNvPicPr>
            <a:picLocks noChangeAspect="1"/>
          </p:cNvPicPr>
          <p:nvPr/>
        </p:nvPicPr>
        <p:blipFill>
          <a:blip r:embed="rId4"/>
          <a:stretch>
            <a:fillRect/>
          </a:stretch>
        </p:blipFill>
        <p:spPr>
          <a:xfrm>
            <a:off x="9520343" y="5960624"/>
            <a:ext cx="1911179" cy="561220"/>
          </a:xfrm>
          <a:prstGeom prst="rect">
            <a:avLst/>
          </a:prstGeom>
        </p:spPr>
      </p:pic>
      <p:pic>
        <p:nvPicPr>
          <p:cNvPr id="6" name="Audio 5">
            <a:hlinkClick r:id="" action="ppaction://media"/>
            <a:extLst>
              <a:ext uri="{FF2B5EF4-FFF2-40B4-BE49-F238E27FC236}">
                <a16:creationId xmlns:a16="http://schemas.microsoft.com/office/drawing/2014/main" id="{480AC65F-3962-4094-B1C2-54E5AEB9178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406670754"/>
      </p:ext>
    </p:extLst>
  </p:cSld>
  <p:clrMapOvr>
    <a:masterClrMapping/>
  </p:clrMapOvr>
  <mc:AlternateContent xmlns:mc="http://schemas.openxmlformats.org/markup-compatibility/2006" xmlns:p14="http://schemas.microsoft.com/office/powerpoint/2010/main">
    <mc:Choice Requires="p14">
      <p:transition spd="slow" p14:dur="2000" advTm="44495"/>
    </mc:Choice>
    <mc:Fallback xmlns="">
      <p:transition spd="slow" advTm="444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14351</TotalTime>
  <Words>3703</Words>
  <Application>Microsoft Office PowerPoint</Application>
  <PresentationFormat>Widescreen</PresentationFormat>
  <Paragraphs>388</Paragraphs>
  <Slides>35</Slides>
  <Notes>0</Notes>
  <HiddenSlides>0</HiddenSlides>
  <MMClips>35</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35</vt:i4>
      </vt:variant>
    </vt:vector>
  </HeadingPairs>
  <TitlesOfParts>
    <vt:vector size="43" baseType="lpstr">
      <vt:lpstr>Arial</vt:lpstr>
      <vt:lpstr>Calibri</vt:lpstr>
      <vt:lpstr>Calibri Light</vt:lpstr>
      <vt:lpstr>Franklin Gothic Book</vt:lpstr>
      <vt:lpstr>Franklin Gothic Demi</vt:lpstr>
      <vt:lpstr>Tahoma</vt:lpstr>
      <vt:lpstr>Wingdings</vt:lpstr>
      <vt:lpstr>Office Theme</vt:lpstr>
      <vt:lpstr>PowerPoint Presentation</vt:lpstr>
      <vt:lpstr>Agenda</vt:lpstr>
      <vt:lpstr>Disclaimer</vt:lpstr>
      <vt:lpstr>Introduction</vt:lpstr>
      <vt:lpstr>Traditional Medicare</vt:lpstr>
      <vt:lpstr>Traditional Medicare Parts</vt:lpstr>
      <vt:lpstr>Traditional Medicare Part B</vt:lpstr>
      <vt:lpstr>Medicare Part D</vt:lpstr>
      <vt:lpstr>Medicare Part D vs. Discount Drug Coupons</vt:lpstr>
      <vt:lpstr>Medicare Part D Coverage Gap &amp; Donut Hole</vt:lpstr>
      <vt:lpstr>Medicare Part D Catastrophic Coverage</vt:lpstr>
      <vt:lpstr>Medicare Drug Coverage Resources</vt:lpstr>
      <vt:lpstr>Medicare Supplement Insurance</vt:lpstr>
      <vt:lpstr>Medicare Options</vt:lpstr>
      <vt:lpstr>Medicare Advantage Plans</vt:lpstr>
      <vt:lpstr>Medicare Advantage Plans</vt:lpstr>
      <vt:lpstr>Traditional Medicare vs. Medicare Advantage</vt:lpstr>
      <vt:lpstr>What works best for you, and what is most important to you?</vt:lpstr>
      <vt:lpstr>What works best for you, and what is most important to you?</vt:lpstr>
      <vt:lpstr>Medicare Enrollment Periods (not a complete list)</vt:lpstr>
      <vt:lpstr>Medicare Advantage Open Enrollment</vt:lpstr>
      <vt:lpstr>Financial Term Definitions</vt:lpstr>
      <vt:lpstr>Financial Term Definitions</vt:lpstr>
      <vt:lpstr>Financial Impact – Traditional Medicare</vt:lpstr>
      <vt:lpstr>Financial Impact – Medicare Part D</vt:lpstr>
      <vt:lpstr>Medicare Savings Programs</vt:lpstr>
      <vt:lpstr>Extra Help</vt:lpstr>
      <vt:lpstr>Financial Impact – Medicare Advantage</vt:lpstr>
      <vt:lpstr>Terms and Definitions in Medicare Advantage</vt:lpstr>
      <vt:lpstr>Terms and Definitions in Medicare Advantage</vt:lpstr>
      <vt:lpstr>Dual Eligible</vt:lpstr>
      <vt:lpstr>Medicare Resources</vt:lpstr>
      <vt:lpstr>Medicare Resources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Kham, Kim S</dc:creator>
  <cp:lastModifiedBy>Gayle, Charneice</cp:lastModifiedBy>
  <cp:revision>116</cp:revision>
  <dcterms:created xsi:type="dcterms:W3CDTF">2020-10-19T17:30:08Z</dcterms:created>
  <dcterms:modified xsi:type="dcterms:W3CDTF">2023-05-05T21:23:55Z</dcterms:modified>
</cp:coreProperties>
</file>